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77" r:id="rId2"/>
    <p:sldId id="296" r:id="rId3"/>
    <p:sldId id="305" r:id="rId4"/>
    <p:sldId id="303" r:id="rId5"/>
    <p:sldId id="306" r:id="rId6"/>
    <p:sldId id="357" r:id="rId7"/>
    <p:sldId id="358" r:id="rId8"/>
    <p:sldId id="308" r:id="rId9"/>
    <p:sldId id="309" r:id="rId10"/>
    <p:sldId id="329" r:id="rId11"/>
    <p:sldId id="338" r:id="rId12"/>
    <p:sldId id="339" r:id="rId13"/>
    <p:sldId id="312" r:id="rId14"/>
    <p:sldId id="322" r:id="rId15"/>
    <p:sldId id="321" r:id="rId16"/>
    <p:sldId id="347" r:id="rId17"/>
    <p:sldId id="348" r:id="rId18"/>
    <p:sldId id="310" r:id="rId19"/>
    <p:sldId id="324" r:id="rId20"/>
    <p:sldId id="325" r:id="rId21"/>
    <p:sldId id="355" r:id="rId22"/>
    <p:sldId id="356" r:id="rId23"/>
    <p:sldId id="326" r:id="rId24"/>
    <p:sldId id="349" r:id="rId25"/>
    <p:sldId id="311" r:id="rId26"/>
    <p:sldId id="327" r:id="rId27"/>
    <p:sldId id="328" r:id="rId28"/>
    <p:sldId id="350" r:id="rId29"/>
    <p:sldId id="351" r:id="rId30"/>
    <p:sldId id="334" r:id="rId31"/>
    <p:sldId id="354" r:id="rId32"/>
    <p:sldId id="314" r:id="rId33"/>
    <p:sldId id="352" r:id="rId34"/>
    <p:sldId id="317" r:id="rId35"/>
    <p:sldId id="318" r:id="rId36"/>
    <p:sldId id="319" r:id="rId37"/>
    <p:sldId id="345" r:id="rId38"/>
    <p:sldId id="320" r:id="rId39"/>
    <p:sldId id="353" r:id="rId40"/>
    <p:sldId id="335" r:id="rId41"/>
    <p:sldId id="336" r:id="rId42"/>
    <p:sldId id="337" r:id="rId43"/>
    <p:sldId id="340" r:id="rId44"/>
    <p:sldId id="343" r:id="rId45"/>
    <p:sldId id="344" r:id="rId46"/>
    <p:sldId id="315" r:id="rId47"/>
    <p:sldId id="304" r:id="rId48"/>
  </p:sldIdLst>
  <p:sldSz cx="18288000" cy="10287000"/>
  <p:notesSz cx="6858000" cy="9144000"/>
  <p:embeddedFontLs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Ink Free" panose="03080402000500000000" pitchFamily="66" charset="0"/>
      <p:regular r:id="rId55"/>
    </p:embeddedFont>
    <p:embeddedFont>
      <p:font typeface="Montserrat Semi-Bold" panose="020B0604020202020204" charset="0"/>
      <p:regular r:id="rId56"/>
    </p:embeddedFont>
    <p:embeddedFont>
      <p:font typeface="Montserrat Ultra-Bold" panose="020B0604020202020204" charset="0"/>
      <p:regular r:id="rId57"/>
    </p:embeddedFont>
    <p:embeddedFont>
      <p:font typeface="Telegraf"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041"/>
    <a:srgbClr val="423950"/>
    <a:srgbClr val="C0A59B"/>
    <a:srgbClr val="6EA6D6"/>
    <a:srgbClr val="072B9E"/>
    <a:srgbClr val="021042"/>
    <a:srgbClr val="180274"/>
    <a:srgbClr val="4112EC"/>
    <a:srgbClr val="FFC0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varScale="1">
        <p:scale>
          <a:sx n="58" d="100"/>
          <a:sy n="58" d="100"/>
        </p:scale>
        <p:origin x="33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C03E8-E54C-431E-902A-68986B84B03B}" type="datetimeFigureOut">
              <a:rPr lang="vi-VN" smtClean="0"/>
              <a:t>02/09/2025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C9ECF-2325-4C23-A57A-CE8FDD26FFB9}" type="slidenum">
              <a:rPr lang="vi-VN" smtClean="0"/>
              <a:t>‹#›</a:t>
            </a:fld>
            <a:endParaRPr lang="vi-VN"/>
          </a:p>
        </p:txBody>
      </p:sp>
    </p:spTree>
    <p:extLst>
      <p:ext uri="{BB962C8B-B14F-4D97-AF65-F5344CB8AC3E}">
        <p14:creationId xmlns:p14="http://schemas.microsoft.com/office/powerpoint/2010/main" val="4071539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7BC9ECF-2325-4C23-A57A-CE8FDD26FFB9}" type="slidenum">
              <a:rPr lang="vi-VN" smtClean="0"/>
              <a:t>1</a:t>
            </a:fld>
            <a:endParaRPr lang="vi-VN"/>
          </a:p>
        </p:txBody>
      </p:sp>
    </p:spTree>
    <p:extLst>
      <p:ext uri="{BB962C8B-B14F-4D97-AF65-F5344CB8AC3E}">
        <p14:creationId xmlns:p14="http://schemas.microsoft.com/office/powerpoint/2010/main" val="2651932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7BC9ECF-2325-4C23-A57A-CE8FDD26FFB9}" type="slidenum">
              <a:rPr lang="vi-VN" smtClean="0"/>
              <a:t>2</a:t>
            </a:fld>
            <a:endParaRPr lang="vi-VN"/>
          </a:p>
        </p:txBody>
      </p:sp>
    </p:spTree>
    <p:extLst>
      <p:ext uri="{BB962C8B-B14F-4D97-AF65-F5344CB8AC3E}">
        <p14:creationId xmlns:p14="http://schemas.microsoft.com/office/powerpoint/2010/main" val="1542674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BC9ECF-2325-4C23-A57A-CE8FDD26FFB9}" type="slidenum">
              <a:rPr lang="vi-VN" smtClean="0"/>
              <a:t>37</a:t>
            </a:fld>
            <a:endParaRPr lang="vi-VN"/>
          </a:p>
        </p:txBody>
      </p:sp>
    </p:spTree>
    <p:extLst>
      <p:ext uri="{BB962C8B-B14F-4D97-AF65-F5344CB8AC3E}">
        <p14:creationId xmlns:p14="http://schemas.microsoft.com/office/powerpoint/2010/main" val="1069686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BC9ECF-2325-4C23-A57A-CE8FDD26FFB9}" type="slidenum">
              <a:rPr lang="vi-VN" smtClean="0"/>
              <a:t>38</a:t>
            </a:fld>
            <a:endParaRPr lang="vi-VN"/>
          </a:p>
        </p:txBody>
      </p:sp>
    </p:spTree>
    <p:extLst>
      <p:ext uri="{BB962C8B-B14F-4D97-AF65-F5344CB8AC3E}">
        <p14:creationId xmlns:p14="http://schemas.microsoft.com/office/powerpoint/2010/main" val="77416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BC9ECF-2325-4C23-A57A-CE8FDD26FFB9}" type="slidenum">
              <a:rPr lang="vi-VN" smtClean="0"/>
              <a:t>39</a:t>
            </a:fld>
            <a:endParaRPr lang="vi-VN"/>
          </a:p>
        </p:txBody>
      </p:sp>
    </p:spTree>
    <p:extLst>
      <p:ext uri="{BB962C8B-B14F-4D97-AF65-F5344CB8AC3E}">
        <p14:creationId xmlns:p14="http://schemas.microsoft.com/office/powerpoint/2010/main" val="2190605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BC9ECF-2325-4C23-A57A-CE8FDD26FFB9}" type="slidenum">
              <a:rPr lang="vi-VN" smtClean="0"/>
              <a:t>46</a:t>
            </a:fld>
            <a:endParaRPr lang="vi-VN"/>
          </a:p>
        </p:txBody>
      </p:sp>
    </p:spTree>
    <p:extLst>
      <p:ext uri="{BB962C8B-B14F-4D97-AF65-F5344CB8AC3E}">
        <p14:creationId xmlns:p14="http://schemas.microsoft.com/office/powerpoint/2010/main" val="348712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2.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34.png"/><Relationship Id="rId5" Type="http://schemas.openxmlformats.org/officeDocument/2006/relationships/image" Target="../media/image5.png"/><Relationship Id="rId10" Type="http://schemas.openxmlformats.org/officeDocument/2006/relationships/image" Target="../media/image33.png"/><Relationship Id="rId4" Type="http://schemas.openxmlformats.org/officeDocument/2006/relationships/image" Target="../media/image13.sv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gif"/><Relationship Id="rId4" Type="http://schemas.openxmlformats.org/officeDocument/2006/relationships/image" Target="../media/image40.sv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 Id="rId9" Type="http://schemas.openxmlformats.org/officeDocument/2006/relationships/image" Target="../media/image45.gif"/></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8.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2.png"/><Relationship Id="rId7" Type="http://schemas.openxmlformats.org/officeDocument/2006/relationships/image" Target="../media/image49.gi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49.gi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4.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8.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2.png"/><Relationship Id="rId7" Type="http://schemas.openxmlformats.org/officeDocument/2006/relationships/image" Target="../media/image59.gi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2.png"/><Relationship Id="rId7" Type="http://schemas.openxmlformats.org/officeDocument/2006/relationships/image" Target="../media/image61.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4.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2.png"/><Relationship Id="rId7" Type="http://schemas.openxmlformats.org/officeDocument/2006/relationships/image" Target="../media/image6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32.xml.rels><?xml version="1.0" encoding="UTF-8" standalone="yes"?>
<Relationships xmlns="http://schemas.openxmlformats.org/package/2006/relationships"><Relationship Id="rId8" Type="http://schemas.openxmlformats.org/officeDocument/2006/relationships/image" Target="../media/image70.gif"/><Relationship Id="rId3" Type="http://schemas.openxmlformats.org/officeDocument/2006/relationships/image" Target="../media/image12.png"/><Relationship Id="rId7" Type="http://schemas.openxmlformats.org/officeDocument/2006/relationships/image" Target="../media/image69.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1.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2.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4.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76.gif"/></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sv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 Id="rId9"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2.png"/><Relationship Id="rId7" Type="http://schemas.openxmlformats.org/officeDocument/2006/relationships/image" Target="../media/image82.gi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2.png"/><Relationship Id="rId7" Type="http://schemas.openxmlformats.org/officeDocument/2006/relationships/image" Target="../media/image82.gi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 Id="rId9" Type="http://schemas.openxmlformats.org/officeDocument/2006/relationships/image" Target="../media/image85.png"/></Relationships>
</file>

<file path=ppt/slides/_rels/slide4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2.png"/><Relationship Id="rId7" Type="http://schemas.openxmlformats.org/officeDocument/2006/relationships/image" Target="../media/image82.gi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 Id="rId9"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2.png"/><Relationship Id="rId7" Type="http://schemas.openxmlformats.org/officeDocument/2006/relationships/image" Target="../media/image82.gi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9.gi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4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svg"/><Relationship Id="rId10" Type="http://schemas.openxmlformats.org/officeDocument/2006/relationships/image" Target="../media/image82.gif"/><Relationship Id="rId4" Type="http://schemas.openxmlformats.org/officeDocument/2006/relationships/image" Target="../media/image12.png"/><Relationship Id="rId9"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gif"/><Relationship Id="rId4" Type="http://schemas.openxmlformats.org/officeDocument/2006/relationships/image" Target="../media/image92.gif"/></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9.gif"/><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gi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9.gif"/></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3.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Rectangle 1080">
            <a:extLst>
              <a:ext uri="{FF2B5EF4-FFF2-40B4-BE49-F238E27FC236}">
                <a16:creationId xmlns:a16="http://schemas.microsoft.com/office/drawing/2014/main" id="{4EEC730B-93BD-6499-C2D2-FC66A30A1D3C}"/>
              </a:ext>
            </a:extLst>
          </p:cNvPr>
          <p:cNvSpPr/>
          <p:nvPr/>
        </p:nvSpPr>
        <p:spPr>
          <a:xfrm rot="3514510">
            <a:off x="7579683" y="9694896"/>
            <a:ext cx="1361030" cy="1465993"/>
          </a:xfrm>
          <a:prstGeom prst="rect">
            <a:avLst/>
          </a:prstGeom>
          <a:solidFill>
            <a:schemeClr val="bg1"/>
          </a:solidFill>
          <a:ln w="279400">
            <a:solidFill>
              <a:schemeClr val="bg1">
                <a:alpha val="40000"/>
              </a:schemeClr>
            </a:solid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0" name="Rectangle 1079">
            <a:extLst>
              <a:ext uri="{FF2B5EF4-FFF2-40B4-BE49-F238E27FC236}">
                <a16:creationId xmlns:a16="http://schemas.microsoft.com/office/drawing/2014/main" id="{E32367EC-F389-3BE2-9189-EA9AD92EB5DB}"/>
              </a:ext>
            </a:extLst>
          </p:cNvPr>
          <p:cNvSpPr/>
          <p:nvPr/>
        </p:nvSpPr>
        <p:spPr>
          <a:xfrm rot="3514510">
            <a:off x="6646264" y="7584606"/>
            <a:ext cx="1361030" cy="3201424"/>
          </a:xfrm>
          <a:prstGeom prst="rect">
            <a:avLst/>
          </a:prstGeom>
          <a:solidFill>
            <a:schemeClr val="bg1"/>
          </a:solidFill>
          <a:ln w="279400">
            <a:solidFill>
              <a:schemeClr val="bg1">
                <a:alpha val="40000"/>
              </a:schemeClr>
            </a:solid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38" name="!!pic2">
            <a:extLst>
              <a:ext uri="{FF2B5EF4-FFF2-40B4-BE49-F238E27FC236}">
                <a16:creationId xmlns:a16="http://schemas.microsoft.com/office/drawing/2014/main" id="{4271DFA0-4685-8C93-233B-0E17A084EB2D}"/>
              </a:ext>
            </a:extLst>
          </p:cNvPr>
          <p:cNvGrpSpPr/>
          <p:nvPr/>
        </p:nvGrpSpPr>
        <p:grpSpPr>
          <a:xfrm flipV="1">
            <a:off x="-961564" y="6970801"/>
            <a:ext cx="9419036" cy="3795956"/>
            <a:chOff x="10483251" y="894911"/>
            <a:chExt cx="16523898" cy="3359791"/>
          </a:xfrm>
          <a:blipFill dpi="0" rotWithShape="0">
            <a:blip r:embed="rId3"/>
            <a:srcRect/>
            <a:stretch>
              <a:fillRect/>
            </a:stretch>
          </a:blipFill>
          <a:effectLst>
            <a:outerShdw blurRad="63500" sx="102000" sy="102000" algn="ctr" rotWithShape="0">
              <a:prstClr val="black">
                <a:alpha val="40000"/>
              </a:prstClr>
            </a:outerShdw>
          </a:effectLst>
        </p:grpSpPr>
        <p:sp>
          <p:nvSpPr>
            <p:cNvPr id="1039" name="Rectangle: Rounded Corners 1038">
              <a:extLst>
                <a:ext uri="{FF2B5EF4-FFF2-40B4-BE49-F238E27FC236}">
                  <a16:creationId xmlns:a16="http://schemas.microsoft.com/office/drawing/2014/main" id="{77CD92BB-9A20-2F51-0581-40C5E84A2D1F}"/>
                </a:ext>
              </a:extLst>
            </p:cNvPr>
            <p:cNvSpPr/>
            <p:nvPr/>
          </p:nvSpPr>
          <p:spPr>
            <a:xfrm>
              <a:off x="10483251" y="894911"/>
              <a:ext cx="15047090" cy="104686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0" name="Rectangle: Rounded Corners 1039">
              <a:extLst>
                <a:ext uri="{FF2B5EF4-FFF2-40B4-BE49-F238E27FC236}">
                  <a16:creationId xmlns:a16="http://schemas.microsoft.com/office/drawing/2014/main" id="{59723A7C-67C8-1311-7F39-17A60F8DECD6}"/>
                </a:ext>
              </a:extLst>
            </p:cNvPr>
            <p:cNvSpPr/>
            <p:nvPr/>
          </p:nvSpPr>
          <p:spPr>
            <a:xfrm>
              <a:off x="11221655" y="2051376"/>
              <a:ext cx="15047090" cy="104686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1" name="Rectangle: Rounded Corners 1040">
              <a:extLst>
                <a:ext uri="{FF2B5EF4-FFF2-40B4-BE49-F238E27FC236}">
                  <a16:creationId xmlns:a16="http://schemas.microsoft.com/office/drawing/2014/main" id="{5EC250D5-F9FC-7CAE-A9E3-B570317AA22A}"/>
                </a:ext>
              </a:extLst>
            </p:cNvPr>
            <p:cNvSpPr/>
            <p:nvPr/>
          </p:nvSpPr>
          <p:spPr>
            <a:xfrm>
              <a:off x="11960059" y="3207841"/>
              <a:ext cx="15047090" cy="104686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76" name="Rectangle 1075">
            <a:extLst>
              <a:ext uri="{FF2B5EF4-FFF2-40B4-BE49-F238E27FC236}">
                <a16:creationId xmlns:a16="http://schemas.microsoft.com/office/drawing/2014/main" id="{E4E029A2-85AE-E957-BEE0-0127A3278F06}"/>
              </a:ext>
            </a:extLst>
          </p:cNvPr>
          <p:cNvSpPr/>
          <p:nvPr/>
        </p:nvSpPr>
        <p:spPr>
          <a:xfrm rot="3514510">
            <a:off x="10782158" y="8986066"/>
            <a:ext cx="2079772" cy="2047512"/>
          </a:xfrm>
          <a:prstGeom prst="rect">
            <a:avLst/>
          </a:prstGeom>
          <a:solidFill>
            <a:schemeClr val="bg1"/>
          </a:solidFill>
          <a:ln w="279400">
            <a:solidFill>
              <a:schemeClr val="bg1">
                <a:alpha val="40000"/>
              </a:schemeClr>
            </a:solid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4" name="AutoShape 13">
            <a:extLst>
              <a:ext uri="{FF2B5EF4-FFF2-40B4-BE49-F238E27FC236}">
                <a16:creationId xmlns:a16="http://schemas.microsoft.com/office/drawing/2014/main" id="{ECD0BE87-E5BA-C8E6-CD41-A2FE5D0FF518}"/>
              </a:ext>
            </a:extLst>
          </p:cNvPr>
          <p:cNvSpPr/>
          <p:nvPr/>
        </p:nvSpPr>
        <p:spPr>
          <a:xfrm>
            <a:off x="-702074" y="1071013"/>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064" name="!!cn">
            <a:extLst>
              <a:ext uri="{FF2B5EF4-FFF2-40B4-BE49-F238E27FC236}">
                <a16:creationId xmlns:a16="http://schemas.microsoft.com/office/drawing/2014/main" id="{B3F2C108-357A-3A67-F0CE-9D32FED3B7B7}"/>
              </a:ext>
            </a:extLst>
          </p:cNvPr>
          <p:cNvSpPr/>
          <p:nvPr/>
        </p:nvSpPr>
        <p:spPr>
          <a:xfrm>
            <a:off x="-990600" y="3056484"/>
            <a:ext cx="21336000" cy="4138596"/>
          </a:xfrm>
          <a:prstGeom prst="rect">
            <a:avLst/>
          </a:prstGeom>
          <a:solidFill>
            <a:schemeClr val="bg1">
              <a:lumMod val="95000"/>
            </a:schemeClr>
          </a:solidFill>
          <a:ln>
            <a:no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1D7BE158-8DB4-D182-B703-DBDDED9D9285}"/>
              </a:ext>
            </a:extLst>
          </p:cNvPr>
          <p:cNvSpPr txBox="1"/>
          <p:nvPr/>
        </p:nvSpPr>
        <p:spPr>
          <a:xfrm>
            <a:off x="1236308" y="3330217"/>
            <a:ext cx="12959771" cy="3505575"/>
          </a:xfrm>
          <a:prstGeom prst="rect">
            <a:avLst/>
          </a:prstGeom>
          <a:noFill/>
          <a:effectLst>
            <a:outerShdw blurRad="63500" sx="102000" sy="102000" algn="ctr" rotWithShape="0">
              <a:prstClr val="black">
                <a:alpha val="40000"/>
              </a:prstClr>
            </a:outerShdw>
          </a:effectLst>
        </p:spPr>
        <p:txBody>
          <a:bodyPr wrap="square">
            <a:spAutoFit/>
          </a:bodyPr>
          <a:lstStyle/>
          <a:p>
            <a:pPr>
              <a:lnSpc>
                <a:spcPct val="150000"/>
              </a:lnSpc>
            </a:pPr>
            <a:r>
              <a:rPr lang="en-US" sz="4400" b="1">
                <a:ln w="9525">
                  <a:solidFill>
                    <a:schemeClr val="bg1"/>
                  </a:solidFill>
                  <a:prstDash val="solid"/>
                </a:ln>
                <a:effectLst>
                  <a:outerShdw blurRad="12700" dist="38100" dir="2700000" algn="tl" rotWithShape="0">
                    <a:schemeClr val="bg1">
                      <a:lumMod val="50000"/>
                    </a:schemeClr>
                  </a:outerShdw>
                </a:effectLst>
                <a:latin typeface="+mj-lt"/>
              </a:rPr>
              <a:t>MEMBER:</a:t>
            </a:r>
          </a:p>
          <a:p>
            <a:pPr marL="514350" indent="-514350">
              <a:lnSpc>
                <a:spcPct val="150000"/>
              </a:lnSpc>
              <a:buFontTx/>
              <a:buAutoNum type="arabicPeriod"/>
            </a:pPr>
            <a:r>
              <a:rPr lang="en-US" sz="3200" b="1">
                <a:ln w="9525">
                  <a:solidFill>
                    <a:schemeClr val="bg1"/>
                  </a:solidFill>
                  <a:prstDash val="solid"/>
                </a:ln>
                <a:effectLst>
                  <a:outerShdw blurRad="12700" dist="38100" dir="2700000" algn="tl" rotWithShape="0">
                    <a:schemeClr val="bg1">
                      <a:lumMod val="50000"/>
                    </a:schemeClr>
                  </a:outerShdw>
                </a:effectLst>
                <a:latin typeface="+mj-lt"/>
              </a:rPr>
              <a:t>PHẠM QUANG HỢP	22119178	   3. TỪ KIM HƯNG	    22161263</a:t>
            </a:r>
          </a:p>
          <a:p>
            <a:pPr marL="514350" indent="-514350">
              <a:lnSpc>
                <a:spcPct val="150000"/>
              </a:lnSpc>
              <a:buFontTx/>
              <a:buAutoNum type="arabicPeriod"/>
            </a:pPr>
            <a:r>
              <a:rPr lang="en-US" sz="3200" b="1">
                <a:ln w="9525">
                  <a:solidFill>
                    <a:schemeClr val="bg1"/>
                  </a:solidFill>
                  <a:prstDash val="solid"/>
                </a:ln>
                <a:effectLst>
                  <a:outerShdw blurRad="12700" dist="38100" dir="2700000" algn="tl" rotWithShape="0">
                    <a:schemeClr val="bg1">
                      <a:lumMod val="50000"/>
                    </a:schemeClr>
                  </a:outerShdw>
                </a:effectLst>
                <a:latin typeface="+mj-lt"/>
              </a:rPr>
              <a:t>NGUYỄN VIỆT ANH	22119164	   4. LÊ ĐỖ TRUNG HIẾU 22161253</a:t>
            </a:r>
          </a:p>
          <a:p>
            <a:pPr>
              <a:lnSpc>
                <a:spcPct val="150000"/>
              </a:lnSpc>
            </a:pPr>
            <a:r>
              <a:rPr lang="en-US" sz="3200" b="1">
                <a:ln w="9525">
                  <a:solidFill>
                    <a:schemeClr val="bg1"/>
                  </a:solidFill>
                  <a:prstDash val="solid"/>
                </a:ln>
                <a:effectLst>
                  <a:outerShdw blurRad="12700" dist="38100" dir="2700000" algn="tl" rotWithShape="0">
                    <a:schemeClr val="bg1">
                      <a:lumMod val="50000"/>
                    </a:schemeClr>
                  </a:outerShdw>
                </a:effectLst>
                <a:latin typeface="+mj-lt"/>
              </a:rPr>
              <a:t>	</a:t>
            </a:r>
            <a:r>
              <a:rPr lang="en-US" sz="4000" b="1">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mj-lt"/>
              </a:rPr>
              <a:t>Lecturer: TS. Đỗ Duy Tân</a:t>
            </a:r>
            <a:endParaRPr lang="en-US" sz="3200" b="1">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mj-lt"/>
            </a:endParaRPr>
          </a:p>
        </p:txBody>
      </p:sp>
      <p:sp>
        <p:nvSpPr>
          <p:cNvPr id="41" name="TextBox 22">
            <a:extLst>
              <a:ext uri="{FF2B5EF4-FFF2-40B4-BE49-F238E27FC236}">
                <a16:creationId xmlns:a16="http://schemas.microsoft.com/office/drawing/2014/main" id="{8C3A5CB9-BC55-4048-633F-758A46DF0ADC}"/>
              </a:ext>
            </a:extLst>
          </p:cNvPr>
          <p:cNvSpPr txBox="1"/>
          <p:nvPr/>
        </p:nvSpPr>
        <p:spPr>
          <a:xfrm>
            <a:off x="1498173" y="260216"/>
            <a:ext cx="11953792" cy="615553"/>
          </a:xfrm>
          <a:prstGeom prst="rect">
            <a:avLst/>
          </a:prstGeom>
        </p:spPr>
        <p:txBody>
          <a:bodyPr wrap="square" lIns="0" tIns="0" rIns="0" bIns="0" rtlCol="0" anchor="t">
            <a:spAutoFit/>
          </a:bodyPr>
          <a:lstStyle/>
          <a:p>
            <a:pPr algn="ctr"/>
            <a:r>
              <a:rPr lang="en-US" sz="3600" b="1" dirty="0" err="1">
                <a:solidFill>
                  <a:schemeClr val="bg1"/>
                </a:solidFill>
                <a:latin typeface="Poppins Semi-Bold"/>
                <a:ea typeface="Poppins Semi-Bold"/>
                <a:cs typeface="Poppins Semi-Bold"/>
                <a:sym typeface="Poppins Semi-Bold"/>
              </a:rPr>
              <a:t>Trường</a:t>
            </a:r>
            <a:r>
              <a:rPr lang="en-US" sz="3600" b="1" dirty="0">
                <a:solidFill>
                  <a:schemeClr val="bg1"/>
                </a:solidFill>
                <a:latin typeface="Poppins Semi-Bold"/>
                <a:ea typeface="Poppins Semi-Bold"/>
                <a:cs typeface="Poppins Semi-Bold"/>
                <a:sym typeface="Poppins Semi-Bold"/>
              </a:rPr>
              <a:t> </a:t>
            </a:r>
            <a:r>
              <a:rPr lang="en-US" sz="3600" b="1" dirty="0" err="1">
                <a:solidFill>
                  <a:schemeClr val="bg1"/>
                </a:solidFill>
                <a:latin typeface="Poppins Semi-Bold"/>
                <a:ea typeface="Poppins Semi-Bold"/>
                <a:cs typeface="Poppins Semi-Bold"/>
                <a:sym typeface="Poppins Semi-Bold"/>
              </a:rPr>
              <a:t>Đại</a:t>
            </a:r>
            <a:r>
              <a:rPr lang="en-US" sz="3600" b="1" dirty="0">
                <a:solidFill>
                  <a:schemeClr val="bg1"/>
                </a:solidFill>
                <a:latin typeface="Poppins Semi-Bold"/>
                <a:ea typeface="Poppins Semi-Bold"/>
                <a:cs typeface="Poppins Semi-Bold"/>
                <a:sym typeface="Poppins Semi-Bold"/>
              </a:rPr>
              <a:t> </a:t>
            </a:r>
            <a:r>
              <a:rPr lang="en-US" sz="3600" b="1" dirty="0" err="1">
                <a:solidFill>
                  <a:schemeClr val="bg1"/>
                </a:solidFill>
                <a:latin typeface="Poppins Semi-Bold"/>
                <a:ea typeface="Poppins Semi-Bold"/>
                <a:cs typeface="Poppins Semi-Bold"/>
                <a:sym typeface="Poppins Semi-Bold"/>
              </a:rPr>
              <a:t>Học</a:t>
            </a:r>
            <a:r>
              <a:rPr lang="en-US" sz="3600" b="1" dirty="0">
                <a:solidFill>
                  <a:schemeClr val="bg1"/>
                </a:solidFill>
                <a:latin typeface="Poppins Semi-Bold"/>
                <a:ea typeface="Poppins Semi-Bold"/>
                <a:cs typeface="Poppins Semi-Bold"/>
                <a:sym typeface="Poppins Semi-Bold"/>
              </a:rPr>
              <a:t> </a:t>
            </a:r>
            <a:r>
              <a:rPr lang="en-US" sz="4000" b="1" dirty="0" err="1">
                <a:solidFill>
                  <a:schemeClr val="bg1"/>
                </a:solidFill>
                <a:latin typeface="Poppins Semi-Bold"/>
                <a:ea typeface="Poppins Semi-Bold"/>
                <a:cs typeface="Poppins Semi-Bold"/>
                <a:sym typeface="Poppins Semi-Bold"/>
              </a:rPr>
              <a:t>Sư</a:t>
            </a:r>
            <a:r>
              <a:rPr lang="en-US" sz="3600" b="1" dirty="0">
                <a:solidFill>
                  <a:schemeClr val="bg1"/>
                </a:solidFill>
                <a:latin typeface="Poppins Semi-Bold"/>
                <a:ea typeface="Poppins Semi-Bold"/>
                <a:cs typeface="Poppins Semi-Bold"/>
                <a:sym typeface="Poppins Semi-Bold"/>
              </a:rPr>
              <a:t> </a:t>
            </a:r>
            <a:r>
              <a:rPr lang="en-US" sz="3600" b="1" dirty="0" err="1">
                <a:solidFill>
                  <a:schemeClr val="bg1"/>
                </a:solidFill>
                <a:latin typeface="Poppins Semi-Bold"/>
                <a:ea typeface="Poppins Semi-Bold"/>
                <a:cs typeface="Poppins Semi-Bold"/>
                <a:sym typeface="Poppins Semi-Bold"/>
              </a:rPr>
              <a:t>Phạm</a:t>
            </a:r>
            <a:r>
              <a:rPr lang="en-US" sz="3600" b="1" dirty="0">
                <a:solidFill>
                  <a:schemeClr val="bg1"/>
                </a:solidFill>
                <a:latin typeface="Poppins Semi-Bold"/>
                <a:ea typeface="Poppins Semi-Bold"/>
                <a:cs typeface="Poppins Semi-Bold"/>
                <a:sym typeface="Poppins Semi-Bold"/>
              </a:rPr>
              <a:t> </a:t>
            </a:r>
            <a:r>
              <a:rPr lang="en-US" sz="3600" b="1" dirty="0" err="1">
                <a:solidFill>
                  <a:schemeClr val="bg1"/>
                </a:solidFill>
                <a:latin typeface="Poppins Semi-Bold"/>
                <a:ea typeface="Poppins Semi-Bold"/>
                <a:cs typeface="Poppins Semi-Bold"/>
                <a:sym typeface="Poppins Semi-Bold"/>
              </a:rPr>
              <a:t>Kỹ</a:t>
            </a:r>
            <a:r>
              <a:rPr lang="en-US" sz="3600" b="1" dirty="0">
                <a:solidFill>
                  <a:schemeClr val="bg1"/>
                </a:solidFill>
                <a:latin typeface="Poppins Semi-Bold"/>
                <a:ea typeface="Poppins Semi-Bold"/>
                <a:cs typeface="Poppins Semi-Bold"/>
                <a:sym typeface="Poppins Semi-Bold"/>
              </a:rPr>
              <a:t> </a:t>
            </a:r>
            <a:r>
              <a:rPr lang="en-US" sz="3600" b="1" dirty="0" err="1">
                <a:solidFill>
                  <a:schemeClr val="bg1"/>
                </a:solidFill>
                <a:latin typeface="Poppins Semi-Bold"/>
                <a:ea typeface="Poppins Semi-Bold"/>
                <a:cs typeface="Poppins Semi-Bold"/>
                <a:sym typeface="Poppins Semi-Bold"/>
              </a:rPr>
              <a:t>Thuật</a:t>
            </a:r>
            <a:r>
              <a:rPr lang="en-US" sz="3600" b="1" dirty="0">
                <a:solidFill>
                  <a:schemeClr val="bg1"/>
                </a:solidFill>
                <a:latin typeface="Poppins Semi-Bold"/>
                <a:ea typeface="Poppins Semi-Bold"/>
                <a:cs typeface="Poppins Semi-Bold"/>
                <a:sym typeface="Poppins Semi-Bold"/>
              </a:rPr>
              <a:t> </a:t>
            </a:r>
            <a:r>
              <a:rPr lang="en-US" sz="3600" b="1" dirty="0" err="1">
                <a:solidFill>
                  <a:schemeClr val="bg1"/>
                </a:solidFill>
                <a:latin typeface="Poppins Semi-Bold"/>
                <a:ea typeface="Poppins Semi-Bold"/>
                <a:cs typeface="Poppins Semi-Bold"/>
                <a:sym typeface="Poppins Semi-Bold"/>
              </a:rPr>
              <a:t>Tp</a:t>
            </a:r>
            <a:r>
              <a:rPr lang="en-US" sz="3600" b="1" dirty="0">
                <a:solidFill>
                  <a:schemeClr val="bg1"/>
                </a:solidFill>
                <a:latin typeface="Poppins Semi-Bold"/>
                <a:ea typeface="Poppins Semi-Bold"/>
                <a:cs typeface="Poppins Semi-Bold"/>
                <a:sym typeface="Poppins Semi-Bold"/>
              </a:rPr>
              <a:t> </a:t>
            </a:r>
            <a:r>
              <a:rPr lang="en-US" sz="3600" b="1" dirty="0" err="1">
                <a:solidFill>
                  <a:schemeClr val="bg1"/>
                </a:solidFill>
                <a:latin typeface="Poppins Semi-Bold"/>
                <a:ea typeface="Poppins Semi-Bold"/>
                <a:cs typeface="Poppins Semi-Bold"/>
                <a:sym typeface="Poppins Semi-Bold"/>
              </a:rPr>
              <a:t>Hồ</a:t>
            </a:r>
            <a:r>
              <a:rPr lang="en-US" sz="3600" b="1" dirty="0">
                <a:solidFill>
                  <a:schemeClr val="bg1"/>
                </a:solidFill>
                <a:latin typeface="Poppins Semi-Bold"/>
                <a:ea typeface="Poppins Semi-Bold"/>
                <a:cs typeface="Poppins Semi-Bold"/>
                <a:sym typeface="Poppins Semi-Bold"/>
              </a:rPr>
              <a:t> Chí Minh</a:t>
            </a:r>
          </a:p>
        </p:txBody>
      </p:sp>
      <p:sp>
        <p:nvSpPr>
          <p:cNvPr id="42" name="Rectangle 11">
            <a:extLst>
              <a:ext uri="{FF2B5EF4-FFF2-40B4-BE49-F238E27FC236}">
                <a16:creationId xmlns:a16="http://schemas.microsoft.com/office/drawing/2014/main" id="{1DB6C65B-7F72-04BB-40FD-91B8C6E531C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3" name="Rectangle 12">
            <a:extLst>
              <a:ext uri="{FF2B5EF4-FFF2-40B4-BE49-F238E27FC236}">
                <a16:creationId xmlns:a16="http://schemas.microsoft.com/office/drawing/2014/main" id="{67A0BC2C-169C-B027-9D7A-EC995838C704}"/>
              </a:ext>
            </a:extLst>
          </p:cNvPr>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5" name="TextBox 54">
            <a:extLst>
              <a:ext uri="{FF2B5EF4-FFF2-40B4-BE49-F238E27FC236}">
                <a16:creationId xmlns:a16="http://schemas.microsoft.com/office/drawing/2014/main" id="{FBF77955-7AAB-C988-8ED8-31C3BA4D824B}"/>
              </a:ext>
            </a:extLst>
          </p:cNvPr>
          <p:cNvSpPr txBox="1"/>
          <p:nvPr/>
        </p:nvSpPr>
        <p:spPr>
          <a:xfrm>
            <a:off x="1971247" y="1478459"/>
            <a:ext cx="10922942" cy="769441"/>
          </a:xfrm>
          <a:prstGeom prst="rect">
            <a:avLst/>
          </a:prstGeom>
          <a:noFill/>
          <a:effectLst>
            <a:outerShdw blurRad="50800" dist="38100" dir="18900000" algn="bl" rotWithShape="0">
              <a:prstClr val="black">
                <a:alpha val="40000"/>
              </a:prstClr>
            </a:outerShdw>
          </a:effectLst>
        </p:spPr>
        <p:txBody>
          <a:bodyPr wrap="square">
            <a:spAutoFit/>
          </a:bodyPr>
          <a:lstStyle/>
          <a:p>
            <a:pPr algn="ctr"/>
            <a:r>
              <a:rPr lang="en-US" sz="4400">
                <a:latin typeface="+mj-lt"/>
              </a:rPr>
              <a:t>STATIC RANDOM ACCESS MEMORY (SRAM 6T)</a:t>
            </a:r>
            <a:endParaRPr lang="vi-VN" sz="4400" dirty="0">
              <a:latin typeface="+mj-lt"/>
            </a:endParaRPr>
          </a:p>
        </p:txBody>
      </p:sp>
      <p:sp>
        <p:nvSpPr>
          <p:cNvPr id="1061" name="Isosceles Triangle 1060">
            <a:extLst>
              <a:ext uri="{FF2B5EF4-FFF2-40B4-BE49-F238E27FC236}">
                <a16:creationId xmlns:a16="http://schemas.microsoft.com/office/drawing/2014/main" id="{1B76338E-1057-5089-5EB7-808C45590269}"/>
              </a:ext>
            </a:extLst>
          </p:cNvPr>
          <p:cNvSpPr/>
          <p:nvPr/>
        </p:nvSpPr>
        <p:spPr>
          <a:xfrm>
            <a:off x="197812" y="5500418"/>
            <a:ext cx="1556912" cy="2743197"/>
          </a:xfrm>
          <a:prstGeom prst="triangle">
            <a:avLst>
              <a:gd name="adj" fmla="val 43148"/>
            </a:avLst>
          </a:prstGeom>
          <a:solidFill>
            <a:srgbClr val="02104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2" name="Isosceles Triangle 1061">
            <a:extLst>
              <a:ext uri="{FF2B5EF4-FFF2-40B4-BE49-F238E27FC236}">
                <a16:creationId xmlns:a16="http://schemas.microsoft.com/office/drawing/2014/main" id="{D84CC786-A14E-E4B8-844F-7C19093CEB7F}"/>
              </a:ext>
            </a:extLst>
          </p:cNvPr>
          <p:cNvSpPr/>
          <p:nvPr/>
        </p:nvSpPr>
        <p:spPr>
          <a:xfrm>
            <a:off x="1498173" y="2224365"/>
            <a:ext cx="619154" cy="832120"/>
          </a:xfrm>
          <a:prstGeom prst="triangle">
            <a:avLst>
              <a:gd name="adj" fmla="val 34129"/>
            </a:avLst>
          </a:prstGeom>
          <a:solidFill>
            <a:srgbClr val="021042"/>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3" name="Trapezoid 1062">
            <a:extLst>
              <a:ext uri="{FF2B5EF4-FFF2-40B4-BE49-F238E27FC236}">
                <a16:creationId xmlns:a16="http://schemas.microsoft.com/office/drawing/2014/main" id="{668ABE96-EB9E-3FD7-CAA9-EF91F9AF722F}"/>
              </a:ext>
            </a:extLst>
          </p:cNvPr>
          <p:cNvSpPr/>
          <p:nvPr/>
        </p:nvSpPr>
        <p:spPr>
          <a:xfrm rot="10800000">
            <a:off x="1398793" y="7195093"/>
            <a:ext cx="1235473" cy="1048522"/>
          </a:xfrm>
          <a:prstGeom prst="trapezoid">
            <a:avLst>
              <a:gd name="adj" fmla="val 30519"/>
            </a:avLst>
          </a:prstGeom>
          <a:solidFill>
            <a:srgbClr val="072B9E"/>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8" name="Parallelogram 1057">
            <a:extLst>
              <a:ext uri="{FF2B5EF4-FFF2-40B4-BE49-F238E27FC236}">
                <a16:creationId xmlns:a16="http://schemas.microsoft.com/office/drawing/2014/main" id="{3B9D2FFB-8047-DA9D-E0EA-272E0AE96C3E}"/>
              </a:ext>
            </a:extLst>
          </p:cNvPr>
          <p:cNvSpPr/>
          <p:nvPr/>
        </p:nvSpPr>
        <p:spPr>
          <a:xfrm>
            <a:off x="-3348404" y="2224364"/>
            <a:ext cx="5059165" cy="6810134"/>
          </a:xfrm>
          <a:prstGeom prst="parallelogram">
            <a:avLst>
              <a:gd name="adj" fmla="val 33350"/>
            </a:avLst>
          </a:prstGeom>
          <a:solidFill>
            <a:srgbClr val="072B9E"/>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7" name="Rectangle 1076">
            <a:extLst>
              <a:ext uri="{FF2B5EF4-FFF2-40B4-BE49-F238E27FC236}">
                <a16:creationId xmlns:a16="http://schemas.microsoft.com/office/drawing/2014/main" id="{1D3C9A2B-4DF9-C732-1D69-1A4A64449EB9}"/>
              </a:ext>
            </a:extLst>
          </p:cNvPr>
          <p:cNvSpPr/>
          <p:nvPr/>
        </p:nvSpPr>
        <p:spPr>
          <a:xfrm rot="3514510">
            <a:off x="10672888" y="9874873"/>
            <a:ext cx="2079772" cy="2047512"/>
          </a:xfrm>
          <a:prstGeom prst="rect">
            <a:avLst/>
          </a:prstGeom>
          <a:solidFill>
            <a:schemeClr val="bg1"/>
          </a:solidFill>
          <a:ln w="279400">
            <a:solidFill>
              <a:schemeClr val="bg1">
                <a:alpha val="40000"/>
              </a:schemeClr>
            </a:solid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9" name="Rectangle 1078">
            <a:extLst>
              <a:ext uri="{FF2B5EF4-FFF2-40B4-BE49-F238E27FC236}">
                <a16:creationId xmlns:a16="http://schemas.microsoft.com/office/drawing/2014/main" id="{6B44FCB6-E9CF-9870-C19F-E367528C7B6D}"/>
              </a:ext>
            </a:extLst>
          </p:cNvPr>
          <p:cNvSpPr/>
          <p:nvPr/>
        </p:nvSpPr>
        <p:spPr>
          <a:xfrm rot="3514510">
            <a:off x="8636197" y="8171081"/>
            <a:ext cx="1361030" cy="1465993"/>
          </a:xfrm>
          <a:prstGeom prst="rect">
            <a:avLst/>
          </a:prstGeom>
          <a:solidFill>
            <a:schemeClr val="bg1"/>
          </a:solidFill>
          <a:ln w="279400">
            <a:solidFill>
              <a:schemeClr val="bg1">
                <a:alpha val="40000"/>
              </a:schemeClr>
            </a:solid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2" name="AutoShape 13">
            <a:extLst>
              <a:ext uri="{FF2B5EF4-FFF2-40B4-BE49-F238E27FC236}">
                <a16:creationId xmlns:a16="http://schemas.microsoft.com/office/drawing/2014/main" id="{074E034A-04B0-9831-603B-37B85F7C1DFE}"/>
              </a:ext>
            </a:extLst>
          </p:cNvPr>
          <p:cNvSpPr/>
          <p:nvPr/>
        </p:nvSpPr>
        <p:spPr>
          <a:xfrm flipV="1">
            <a:off x="2193455" y="2640951"/>
            <a:ext cx="12197551" cy="75233"/>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grpSp>
        <p:nvGrpSpPr>
          <p:cNvPr id="1125" name="Group 1124">
            <a:extLst>
              <a:ext uri="{FF2B5EF4-FFF2-40B4-BE49-F238E27FC236}">
                <a16:creationId xmlns:a16="http://schemas.microsoft.com/office/drawing/2014/main" id="{6AF8A617-5041-5F77-615A-8C5784738523}"/>
              </a:ext>
            </a:extLst>
          </p:cNvPr>
          <p:cNvGrpSpPr/>
          <p:nvPr/>
        </p:nvGrpSpPr>
        <p:grpSpPr>
          <a:xfrm>
            <a:off x="11161870" y="-2515620"/>
            <a:ext cx="12302009" cy="15282803"/>
            <a:chOff x="3568843" y="-2550690"/>
            <a:chExt cx="12302009" cy="15282803"/>
          </a:xfrm>
        </p:grpSpPr>
        <p:grpSp>
          <p:nvGrpSpPr>
            <p:cNvPr id="1088" name="Group 1087">
              <a:extLst>
                <a:ext uri="{FF2B5EF4-FFF2-40B4-BE49-F238E27FC236}">
                  <a16:creationId xmlns:a16="http://schemas.microsoft.com/office/drawing/2014/main" id="{5347C2D8-EA16-5A4B-454A-23206DD63DB7}"/>
                </a:ext>
              </a:extLst>
            </p:cNvPr>
            <p:cNvGrpSpPr/>
            <p:nvPr/>
          </p:nvGrpSpPr>
          <p:grpSpPr>
            <a:xfrm>
              <a:off x="4281842" y="-2026397"/>
              <a:ext cx="11211083" cy="3780002"/>
              <a:chOff x="21896" y="-38100"/>
              <a:chExt cx="1221369" cy="411805"/>
            </a:xfrm>
          </p:grpSpPr>
          <p:sp>
            <p:nvSpPr>
              <p:cNvPr id="1123" name="Freeform 3">
                <a:extLst>
                  <a:ext uri="{FF2B5EF4-FFF2-40B4-BE49-F238E27FC236}">
                    <a16:creationId xmlns:a16="http://schemas.microsoft.com/office/drawing/2014/main" id="{C4C2D469-518E-266A-82D2-E9F5B58834F5}"/>
                  </a:ext>
                </a:extLst>
              </p:cNvPr>
              <p:cNvSpPr/>
              <p:nvPr/>
            </p:nvSpPr>
            <p:spPr>
              <a:xfrm>
                <a:off x="21896" y="0"/>
                <a:ext cx="1221369" cy="373705"/>
              </a:xfrm>
              <a:custGeom>
                <a:avLst/>
                <a:gdLst/>
                <a:ahLst/>
                <a:cxnLst/>
                <a:rect l="l" t="t" r="r" b="b"/>
                <a:pathLst>
                  <a:path w="1221369" h="373705">
                    <a:moveTo>
                      <a:pt x="982066" y="0"/>
                    </a:moveTo>
                    <a:lnTo>
                      <a:pt x="36103" y="0"/>
                    </a:lnTo>
                    <a:cubicBezTo>
                      <a:pt x="23941" y="0"/>
                      <a:pt x="12679" y="6407"/>
                      <a:pt x="6464" y="16861"/>
                    </a:cubicBezTo>
                    <a:cubicBezTo>
                      <a:pt x="249" y="27314"/>
                      <a:pt x="0" y="40269"/>
                      <a:pt x="5810" y="50954"/>
                    </a:cubicBezTo>
                    <a:lnTo>
                      <a:pt x="153598" y="322751"/>
                    </a:lnTo>
                    <a:cubicBezTo>
                      <a:pt x="170674" y="354155"/>
                      <a:pt x="203557" y="373705"/>
                      <a:pt x="239303" y="373705"/>
                    </a:cubicBezTo>
                    <a:lnTo>
                      <a:pt x="1185266" y="373705"/>
                    </a:lnTo>
                    <a:cubicBezTo>
                      <a:pt x="1197428" y="373705"/>
                      <a:pt x="1208690" y="367298"/>
                      <a:pt x="1214905" y="356844"/>
                    </a:cubicBezTo>
                    <a:cubicBezTo>
                      <a:pt x="1221120" y="346390"/>
                      <a:pt x="1221369" y="333435"/>
                      <a:pt x="1215559" y="322751"/>
                    </a:cubicBezTo>
                    <a:lnTo>
                      <a:pt x="1067771" y="50954"/>
                    </a:lnTo>
                    <a:cubicBezTo>
                      <a:pt x="1050695" y="19550"/>
                      <a:pt x="1017812" y="0"/>
                      <a:pt x="982066" y="0"/>
                    </a:cubicBezTo>
                    <a:close/>
                  </a:path>
                </a:pathLst>
              </a:custGeom>
              <a:gradFill rotWithShape="1">
                <a:gsLst>
                  <a:gs pos="0">
                    <a:srgbClr val="8C52FF">
                      <a:alpha val="100000"/>
                    </a:srgbClr>
                  </a:gs>
                  <a:gs pos="100000">
                    <a:srgbClr val="5CE1E6">
                      <a:alpha val="100000"/>
                    </a:srgbClr>
                  </a:gs>
                </a:gsLst>
                <a:lin ang="0"/>
              </a:gradFill>
              <a:effectLst>
                <a:outerShdw blurRad="63500" sx="102000" sy="102000" algn="ctr" rotWithShape="0">
                  <a:prstClr val="black">
                    <a:alpha val="40000"/>
                  </a:prstClr>
                </a:outerShdw>
              </a:effectLst>
            </p:spPr>
            <p:txBody>
              <a:bodyPr/>
              <a:lstStyle/>
              <a:p>
                <a:endParaRPr lang="vi-VN"/>
              </a:p>
            </p:txBody>
          </p:sp>
          <p:sp>
            <p:nvSpPr>
              <p:cNvPr id="1124" name="TextBox 4">
                <a:extLst>
                  <a:ext uri="{FF2B5EF4-FFF2-40B4-BE49-F238E27FC236}">
                    <a16:creationId xmlns:a16="http://schemas.microsoft.com/office/drawing/2014/main" id="{1F0E4035-8761-7C33-86B2-611091B653E1}"/>
                  </a:ext>
                </a:extLst>
              </p:cNvPr>
              <p:cNvSpPr txBox="1"/>
              <p:nvPr/>
            </p:nvSpPr>
            <p:spPr>
              <a:xfrm>
                <a:off x="101600" y="-38100"/>
                <a:ext cx="1061961" cy="4118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p>
            </p:txBody>
          </p:sp>
        </p:grpSp>
        <p:grpSp>
          <p:nvGrpSpPr>
            <p:cNvPr id="1090" name="Group 1089">
              <a:extLst>
                <a:ext uri="{FF2B5EF4-FFF2-40B4-BE49-F238E27FC236}">
                  <a16:creationId xmlns:a16="http://schemas.microsoft.com/office/drawing/2014/main" id="{5B065B0C-4D13-05CB-1E3D-C60DF8871A2E}"/>
                </a:ext>
              </a:extLst>
            </p:cNvPr>
            <p:cNvGrpSpPr/>
            <p:nvPr/>
          </p:nvGrpSpPr>
          <p:grpSpPr>
            <a:xfrm>
              <a:off x="8398614" y="6497269"/>
              <a:ext cx="6773744" cy="6234844"/>
              <a:chOff x="6267" y="-38100"/>
              <a:chExt cx="800267" cy="736600"/>
            </a:xfrm>
          </p:grpSpPr>
          <p:sp>
            <p:nvSpPr>
              <p:cNvPr id="1121" name="Freeform 7">
                <a:extLst>
                  <a:ext uri="{FF2B5EF4-FFF2-40B4-BE49-F238E27FC236}">
                    <a16:creationId xmlns:a16="http://schemas.microsoft.com/office/drawing/2014/main" id="{4226C5BD-72B2-D40A-5DA2-FEE5F57ECFB9}"/>
                  </a:ext>
                </a:extLst>
              </p:cNvPr>
              <p:cNvSpPr/>
              <p:nvPr/>
            </p:nvSpPr>
            <p:spPr>
              <a:xfrm>
                <a:off x="6267" y="0"/>
                <a:ext cx="800267" cy="698500"/>
              </a:xfrm>
              <a:custGeom>
                <a:avLst/>
                <a:gdLst/>
                <a:ahLst/>
                <a:cxnLst/>
                <a:rect l="l" t="t" r="r" b="b"/>
                <a:pathLst>
                  <a:path w="800267" h="698500">
                    <a:moveTo>
                      <a:pt x="790122" y="377457"/>
                    </a:moveTo>
                    <a:lnTo>
                      <a:pt x="619744" y="670293"/>
                    </a:lnTo>
                    <a:cubicBezTo>
                      <a:pt x="609584" y="687757"/>
                      <a:pt x="590903" y="698500"/>
                      <a:pt x="570699" y="698500"/>
                    </a:cubicBezTo>
                    <a:lnTo>
                      <a:pt x="229567" y="698500"/>
                    </a:lnTo>
                    <a:cubicBezTo>
                      <a:pt x="209363" y="698500"/>
                      <a:pt x="190682" y="687757"/>
                      <a:pt x="180522" y="670293"/>
                    </a:cubicBezTo>
                    <a:lnTo>
                      <a:pt x="10144" y="377457"/>
                    </a:lnTo>
                    <a:cubicBezTo>
                      <a:pt x="0" y="360021"/>
                      <a:pt x="0" y="338479"/>
                      <a:pt x="10144" y="321043"/>
                    </a:cubicBezTo>
                    <a:lnTo>
                      <a:pt x="180522" y="28207"/>
                    </a:lnTo>
                    <a:cubicBezTo>
                      <a:pt x="190682" y="10743"/>
                      <a:pt x="209363" y="0"/>
                      <a:pt x="229567" y="0"/>
                    </a:cubicBezTo>
                    <a:lnTo>
                      <a:pt x="570699" y="0"/>
                    </a:lnTo>
                    <a:cubicBezTo>
                      <a:pt x="590903" y="0"/>
                      <a:pt x="609584" y="10743"/>
                      <a:pt x="619744" y="28207"/>
                    </a:cubicBezTo>
                    <a:lnTo>
                      <a:pt x="790122" y="321043"/>
                    </a:lnTo>
                    <a:cubicBezTo>
                      <a:pt x="800266" y="338479"/>
                      <a:pt x="800266" y="360021"/>
                      <a:pt x="790122" y="377457"/>
                    </a:cubicBezTo>
                    <a:close/>
                  </a:path>
                </a:pathLst>
              </a:custGeom>
              <a:gradFill rotWithShape="1">
                <a:gsLst>
                  <a:gs pos="0">
                    <a:srgbClr val="8C52FF">
                      <a:alpha val="100000"/>
                    </a:srgbClr>
                  </a:gs>
                  <a:gs pos="100000">
                    <a:srgbClr val="5CE1E6">
                      <a:alpha val="100000"/>
                    </a:srgbClr>
                  </a:gs>
                </a:gsLst>
                <a:lin ang="0"/>
              </a:gradFill>
              <a:effectLst>
                <a:outerShdw blurRad="63500" sx="102000" sy="102000" algn="ctr" rotWithShape="0">
                  <a:prstClr val="black">
                    <a:alpha val="40000"/>
                  </a:prstClr>
                </a:outerShdw>
              </a:effectLst>
            </p:spPr>
            <p:txBody>
              <a:bodyPr/>
              <a:lstStyle/>
              <a:p>
                <a:endParaRPr lang="vi-VN"/>
              </a:p>
            </p:txBody>
          </p:sp>
          <p:sp>
            <p:nvSpPr>
              <p:cNvPr id="1122" name="TextBox 8">
                <a:extLst>
                  <a:ext uri="{FF2B5EF4-FFF2-40B4-BE49-F238E27FC236}">
                    <a16:creationId xmlns:a16="http://schemas.microsoft.com/office/drawing/2014/main" id="{3EB439DE-C4B1-7290-F0EA-E8D75126A19A}"/>
                  </a:ext>
                </a:extLst>
              </p:cNvPr>
              <p:cNvSpPr txBox="1"/>
              <p:nvPr/>
            </p:nvSpPr>
            <p:spPr>
              <a:xfrm>
                <a:off x="114300" y="-38100"/>
                <a:ext cx="584200" cy="7366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sp>
          <p:nvSpPr>
            <p:cNvPr id="1091" name="Freeform 9">
              <a:extLst>
                <a:ext uri="{FF2B5EF4-FFF2-40B4-BE49-F238E27FC236}">
                  <a16:creationId xmlns:a16="http://schemas.microsoft.com/office/drawing/2014/main" id="{74758209-4545-A1F8-876E-034842DF2ADE}"/>
                </a:ext>
              </a:extLst>
            </p:cNvPr>
            <p:cNvSpPr/>
            <p:nvPr/>
          </p:nvSpPr>
          <p:spPr>
            <a:xfrm>
              <a:off x="4610152" y="300118"/>
              <a:ext cx="7842567" cy="7126933"/>
            </a:xfrm>
            <a:custGeom>
              <a:avLst/>
              <a:gdLst/>
              <a:ahLst/>
              <a:cxnLst/>
              <a:rect l="l" t="t" r="r" b="b"/>
              <a:pathLst>
                <a:path w="7842567" h="7126933">
                  <a:moveTo>
                    <a:pt x="0" y="0"/>
                  </a:moveTo>
                  <a:lnTo>
                    <a:pt x="7842567" y="0"/>
                  </a:lnTo>
                  <a:lnTo>
                    <a:pt x="7842567" y="7126933"/>
                  </a:lnTo>
                  <a:lnTo>
                    <a:pt x="0" y="7126933"/>
                  </a:lnTo>
                  <a:lnTo>
                    <a:pt x="0" y="0"/>
                  </a:lnTo>
                  <a:close/>
                </a:path>
              </a:pathLst>
            </a:custGeom>
            <a:blipFill>
              <a:blip r:embed="rId4"/>
              <a:stretch>
                <a:fillRect/>
              </a:stretch>
            </a:blipFill>
          </p:spPr>
          <p:txBody>
            <a:bodyPr/>
            <a:lstStyle/>
            <a:p>
              <a:endParaRPr lang="vi-VN"/>
            </a:p>
          </p:txBody>
        </p:sp>
        <p:grpSp>
          <p:nvGrpSpPr>
            <p:cNvPr id="1092" name="Group 1091">
              <a:extLst>
                <a:ext uri="{FF2B5EF4-FFF2-40B4-BE49-F238E27FC236}">
                  <a16:creationId xmlns:a16="http://schemas.microsoft.com/office/drawing/2014/main" id="{EC30C070-C5C7-B31C-E9A1-C8C43A5D1A12}"/>
                </a:ext>
              </a:extLst>
            </p:cNvPr>
            <p:cNvGrpSpPr/>
            <p:nvPr/>
          </p:nvGrpSpPr>
          <p:grpSpPr>
            <a:xfrm>
              <a:off x="5369375" y="584917"/>
              <a:ext cx="6773744" cy="6234844"/>
              <a:chOff x="6267" y="-38100"/>
              <a:chExt cx="800267" cy="736600"/>
            </a:xfrm>
          </p:grpSpPr>
          <p:sp>
            <p:nvSpPr>
              <p:cNvPr id="1120" name="TextBox 12">
                <a:extLst>
                  <a:ext uri="{FF2B5EF4-FFF2-40B4-BE49-F238E27FC236}">
                    <a16:creationId xmlns:a16="http://schemas.microsoft.com/office/drawing/2014/main" id="{4432BEAC-938A-F7DB-D616-E60147DE1EC4}"/>
                  </a:ext>
                </a:extLst>
              </p:cNvPr>
              <p:cNvSpPr txBox="1"/>
              <p:nvPr/>
            </p:nvSpPr>
            <p:spPr>
              <a:xfrm>
                <a:off x="114300" y="-38100"/>
                <a:ext cx="584200" cy="7366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sp>
            <p:nvSpPr>
              <p:cNvPr id="1119" name="Freeform 11">
                <a:extLst>
                  <a:ext uri="{FF2B5EF4-FFF2-40B4-BE49-F238E27FC236}">
                    <a16:creationId xmlns:a16="http://schemas.microsoft.com/office/drawing/2014/main" id="{B2DB6BDB-50FB-B199-457D-8F676444386B}"/>
                  </a:ext>
                </a:extLst>
              </p:cNvPr>
              <p:cNvSpPr/>
              <p:nvPr/>
            </p:nvSpPr>
            <p:spPr>
              <a:xfrm>
                <a:off x="6267" y="0"/>
                <a:ext cx="800267" cy="698500"/>
              </a:xfrm>
              <a:custGeom>
                <a:avLst/>
                <a:gdLst/>
                <a:ahLst/>
                <a:cxnLst/>
                <a:rect l="l" t="t" r="r" b="b"/>
                <a:pathLst>
                  <a:path w="800267" h="698500">
                    <a:moveTo>
                      <a:pt x="790122" y="377457"/>
                    </a:moveTo>
                    <a:lnTo>
                      <a:pt x="619744" y="670293"/>
                    </a:lnTo>
                    <a:cubicBezTo>
                      <a:pt x="609584" y="687757"/>
                      <a:pt x="590903" y="698500"/>
                      <a:pt x="570699" y="698500"/>
                    </a:cubicBezTo>
                    <a:lnTo>
                      <a:pt x="229567" y="698500"/>
                    </a:lnTo>
                    <a:cubicBezTo>
                      <a:pt x="209363" y="698500"/>
                      <a:pt x="190682" y="687757"/>
                      <a:pt x="180522" y="670293"/>
                    </a:cubicBezTo>
                    <a:lnTo>
                      <a:pt x="10144" y="377457"/>
                    </a:lnTo>
                    <a:cubicBezTo>
                      <a:pt x="0" y="360021"/>
                      <a:pt x="0" y="338479"/>
                      <a:pt x="10144" y="321043"/>
                    </a:cubicBezTo>
                    <a:lnTo>
                      <a:pt x="180522" y="28207"/>
                    </a:lnTo>
                    <a:cubicBezTo>
                      <a:pt x="190682" y="10743"/>
                      <a:pt x="209363" y="0"/>
                      <a:pt x="229567" y="0"/>
                    </a:cubicBezTo>
                    <a:lnTo>
                      <a:pt x="570699" y="0"/>
                    </a:lnTo>
                    <a:cubicBezTo>
                      <a:pt x="590903" y="0"/>
                      <a:pt x="609584" y="10743"/>
                      <a:pt x="619744" y="28207"/>
                    </a:cubicBezTo>
                    <a:lnTo>
                      <a:pt x="790122" y="321043"/>
                    </a:lnTo>
                    <a:cubicBezTo>
                      <a:pt x="800266" y="338479"/>
                      <a:pt x="800266" y="360021"/>
                      <a:pt x="790122" y="377457"/>
                    </a:cubicBezTo>
                    <a:close/>
                  </a:path>
                </a:pathLst>
              </a:custGeom>
              <a:gradFill rotWithShape="1">
                <a:gsLst>
                  <a:gs pos="0">
                    <a:srgbClr val="8C52FF">
                      <a:alpha val="100000"/>
                    </a:srgbClr>
                  </a:gs>
                  <a:gs pos="100000">
                    <a:srgbClr val="5CE1E6">
                      <a:alpha val="100000"/>
                    </a:srgbClr>
                  </a:gs>
                </a:gsLst>
                <a:lin ang="0"/>
              </a:gradFill>
            </p:spPr>
            <p:txBody>
              <a:bodyPr/>
              <a:lstStyle/>
              <a:p>
                <a:endParaRPr lang="vi-VN"/>
              </a:p>
            </p:txBody>
          </p:sp>
        </p:grpSp>
        <p:grpSp>
          <p:nvGrpSpPr>
            <p:cNvPr id="1093" name="Group 1092">
              <a:extLst>
                <a:ext uri="{FF2B5EF4-FFF2-40B4-BE49-F238E27FC236}">
                  <a16:creationId xmlns:a16="http://schemas.microsoft.com/office/drawing/2014/main" id="{6B2A836B-A86B-42AB-3705-6402E6084C99}"/>
                </a:ext>
              </a:extLst>
            </p:cNvPr>
            <p:cNvGrpSpPr/>
            <p:nvPr/>
          </p:nvGrpSpPr>
          <p:grpSpPr>
            <a:xfrm>
              <a:off x="7700111" y="1410426"/>
              <a:ext cx="8170741" cy="4620152"/>
              <a:chOff x="6261" y="-38100"/>
              <a:chExt cx="1087850" cy="615126"/>
            </a:xfrm>
          </p:grpSpPr>
          <p:sp>
            <p:nvSpPr>
              <p:cNvPr id="1117" name="Freeform 14">
                <a:extLst>
                  <a:ext uri="{FF2B5EF4-FFF2-40B4-BE49-F238E27FC236}">
                    <a16:creationId xmlns:a16="http://schemas.microsoft.com/office/drawing/2014/main" id="{234E3BE5-41A5-22DA-35CF-BAAB6C946D24}"/>
                  </a:ext>
                </a:extLst>
              </p:cNvPr>
              <p:cNvSpPr/>
              <p:nvPr/>
            </p:nvSpPr>
            <p:spPr>
              <a:xfrm>
                <a:off x="6261" y="0"/>
                <a:ext cx="1087850" cy="577026"/>
              </a:xfrm>
              <a:custGeom>
                <a:avLst/>
                <a:gdLst/>
                <a:ahLst/>
                <a:cxnLst/>
                <a:rect l="l" t="t" r="r" b="b"/>
                <a:pathLst>
                  <a:path w="1087850" h="577026">
                    <a:moveTo>
                      <a:pt x="1078469" y="310723"/>
                    </a:moveTo>
                    <a:lnTo>
                      <a:pt x="906553" y="554816"/>
                    </a:lnTo>
                    <a:cubicBezTo>
                      <a:pt x="896746" y="568741"/>
                      <a:pt x="880778" y="577026"/>
                      <a:pt x="863746" y="577026"/>
                    </a:cubicBezTo>
                    <a:lnTo>
                      <a:pt x="224104" y="577026"/>
                    </a:lnTo>
                    <a:cubicBezTo>
                      <a:pt x="207072" y="577026"/>
                      <a:pt x="191104" y="568741"/>
                      <a:pt x="181297" y="554816"/>
                    </a:cubicBezTo>
                    <a:lnTo>
                      <a:pt x="9381" y="310723"/>
                    </a:lnTo>
                    <a:cubicBezTo>
                      <a:pt x="0" y="297402"/>
                      <a:pt x="0" y="279624"/>
                      <a:pt x="9381" y="266303"/>
                    </a:cubicBezTo>
                    <a:lnTo>
                      <a:pt x="181297" y="22210"/>
                    </a:lnTo>
                    <a:cubicBezTo>
                      <a:pt x="191104" y="8285"/>
                      <a:pt x="207072" y="0"/>
                      <a:pt x="224104" y="0"/>
                    </a:cubicBezTo>
                    <a:lnTo>
                      <a:pt x="863746" y="0"/>
                    </a:lnTo>
                    <a:cubicBezTo>
                      <a:pt x="880778" y="0"/>
                      <a:pt x="896746" y="8285"/>
                      <a:pt x="906553" y="22210"/>
                    </a:cubicBezTo>
                    <a:lnTo>
                      <a:pt x="1078469" y="266303"/>
                    </a:lnTo>
                    <a:cubicBezTo>
                      <a:pt x="1087850" y="279624"/>
                      <a:pt x="1087850" y="297402"/>
                      <a:pt x="1078469" y="310723"/>
                    </a:cubicBezTo>
                    <a:close/>
                  </a:path>
                </a:pathLst>
              </a:custGeom>
              <a:gradFill rotWithShape="1">
                <a:gsLst>
                  <a:gs pos="0">
                    <a:srgbClr val="8C52FF">
                      <a:alpha val="100000"/>
                    </a:srgbClr>
                  </a:gs>
                  <a:gs pos="100000">
                    <a:srgbClr val="5CE1E6">
                      <a:alpha val="100000"/>
                    </a:srgbClr>
                  </a:gs>
                </a:gsLst>
                <a:lin ang="0"/>
              </a:gradFill>
              <a:effectLst>
                <a:outerShdw blurRad="63500" sx="102000" sy="102000" algn="ctr" rotWithShape="0">
                  <a:prstClr val="black">
                    <a:alpha val="40000"/>
                  </a:prstClr>
                </a:outerShdw>
              </a:effectLst>
            </p:spPr>
            <p:txBody>
              <a:bodyPr/>
              <a:lstStyle/>
              <a:p>
                <a:endParaRPr lang="vi-VN"/>
              </a:p>
            </p:txBody>
          </p:sp>
          <p:sp>
            <p:nvSpPr>
              <p:cNvPr id="1118" name="TextBox 15">
                <a:extLst>
                  <a:ext uri="{FF2B5EF4-FFF2-40B4-BE49-F238E27FC236}">
                    <a16:creationId xmlns:a16="http://schemas.microsoft.com/office/drawing/2014/main" id="{B07B8BCD-60F6-CA8B-EB56-34555B534A1F}"/>
                  </a:ext>
                </a:extLst>
              </p:cNvPr>
              <p:cNvSpPr txBox="1"/>
              <p:nvPr/>
            </p:nvSpPr>
            <p:spPr>
              <a:xfrm>
                <a:off x="114300" y="-38100"/>
                <a:ext cx="871772" cy="61512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grpSp>
          <p:nvGrpSpPr>
            <p:cNvPr id="1095" name="Group 1094">
              <a:extLst>
                <a:ext uri="{FF2B5EF4-FFF2-40B4-BE49-F238E27FC236}">
                  <a16:creationId xmlns:a16="http://schemas.microsoft.com/office/drawing/2014/main" id="{D792F555-3B79-1F8A-FE3C-C56ADE866259}"/>
                </a:ext>
              </a:extLst>
            </p:cNvPr>
            <p:cNvGrpSpPr/>
            <p:nvPr/>
          </p:nvGrpSpPr>
          <p:grpSpPr>
            <a:xfrm>
              <a:off x="8003759" y="4463553"/>
              <a:ext cx="4139355" cy="3847429"/>
              <a:chOff x="10155" y="-38100"/>
              <a:chExt cx="792490" cy="736600"/>
            </a:xfrm>
          </p:grpSpPr>
          <p:sp>
            <p:nvSpPr>
              <p:cNvPr id="1115" name="TextBox 20">
                <a:extLst>
                  <a:ext uri="{FF2B5EF4-FFF2-40B4-BE49-F238E27FC236}">
                    <a16:creationId xmlns:a16="http://schemas.microsoft.com/office/drawing/2014/main" id="{48A46CEB-9ACF-8E49-D1A6-59117B7D96C8}"/>
                  </a:ext>
                </a:extLst>
              </p:cNvPr>
              <p:cNvSpPr txBox="1"/>
              <p:nvPr/>
            </p:nvSpPr>
            <p:spPr>
              <a:xfrm>
                <a:off x="114300" y="-38100"/>
                <a:ext cx="584200" cy="7366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sp>
            <p:nvSpPr>
              <p:cNvPr id="1114" name="Freeform 19">
                <a:extLst>
                  <a:ext uri="{FF2B5EF4-FFF2-40B4-BE49-F238E27FC236}">
                    <a16:creationId xmlns:a16="http://schemas.microsoft.com/office/drawing/2014/main" id="{0BC56833-B63C-B021-8DE3-9B58F8EE8039}"/>
                  </a:ext>
                </a:extLst>
              </p:cNvPr>
              <p:cNvSpPr/>
              <p:nvPr/>
            </p:nvSpPr>
            <p:spPr>
              <a:xfrm>
                <a:off x="10155" y="0"/>
                <a:ext cx="792490" cy="698500"/>
              </a:xfrm>
              <a:custGeom>
                <a:avLst/>
                <a:gdLst/>
                <a:ahLst/>
                <a:cxnLst/>
                <a:rect l="l" t="t" r="r" b="b"/>
                <a:pathLst>
                  <a:path w="792490" h="698500">
                    <a:moveTo>
                      <a:pt x="776050" y="394960"/>
                    </a:moveTo>
                    <a:lnTo>
                      <a:pt x="626040" y="652790"/>
                    </a:lnTo>
                    <a:cubicBezTo>
                      <a:pt x="609574" y="681090"/>
                      <a:pt x="579303" y="698500"/>
                      <a:pt x="546561" y="698500"/>
                    </a:cubicBezTo>
                    <a:lnTo>
                      <a:pt x="245929" y="698500"/>
                    </a:lnTo>
                    <a:cubicBezTo>
                      <a:pt x="213187" y="698500"/>
                      <a:pt x="182916" y="681090"/>
                      <a:pt x="166450" y="652790"/>
                    </a:cubicBezTo>
                    <a:lnTo>
                      <a:pt x="16440" y="394960"/>
                    </a:lnTo>
                    <a:cubicBezTo>
                      <a:pt x="0" y="366704"/>
                      <a:pt x="0" y="331796"/>
                      <a:pt x="16440" y="303540"/>
                    </a:cubicBezTo>
                    <a:lnTo>
                      <a:pt x="166450" y="45710"/>
                    </a:lnTo>
                    <a:cubicBezTo>
                      <a:pt x="182916" y="17410"/>
                      <a:pt x="213187" y="0"/>
                      <a:pt x="245929" y="0"/>
                    </a:cubicBezTo>
                    <a:lnTo>
                      <a:pt x="546561" y="0"/>
                    </a:lnTo>
                    <a:cubicBezTo>
                      <a:pt x="579303" y="0"/>
                      <a:pt x="609574" y="17410"/>
                      <a:pt x="626040" y="45710"/>
                    </a:cubicBezTo>
                    <a:lnTo>
                      <a:pt x="776050" y="303540"/>
                    </a:lnTo>
                    <a:cubicBezTo>
                      <a:pt x="792490" y="331796"/>
                      <a:pt x="792490" y="366704"/>
                      <a:pt x="776050" y="394960"/>
                    </a:cubicBezTo>
                    <a:close/>
                  </a:path>
                </a:pathLst>
              </a:custGeom>
              <a:gradFill rotWithShape="1">
                <a:gsLst>
                  <a:gs pos="0">
                    <a:srgbClr val="8C52FF">
                      <a:alpha val="100000"/>
                    </a:srgbClr>
                  </a:gs>
                  <a:gs pos="100000">
                    <a:srgbClr val="5CE1E6">
                      <a:alpha val="100000"/>
                    </a:srgbClr>
                  </a:gs>
                </a:gsLst>
                <a:lin ang="0"/>
              </a:gradFill>
            </p:spPr>
            <p:txBody>
              <a:bodyPr/>
              <a:lstStyle/>
              <a:p>
                <a:endParaRPr lang="vi-VN"/>
              </a:p>
            </p:txBody>
          </p:sp>
        </p:grpSp>
        <p:grpSp>
          <p:nvGrpSpPr>
            <p:cNvPr id="1097" name="Group 1096">
              <a:extLst>
                <a:ext uri="{FF2B5EF4-FFF2-40B4-BE49-F238E27FC236}">
                  <a16:creationId xmlns:a16="http://schemas.microsoft.com/office/drawing/2014/main" id="{3002EFA8-326A-AF4A-9C42-B91FC570A219}"/>
                </a:ext>
              </a:extLst>
            </p:cNvPr>
            <p:cNvGrpSpPr/>
            <p:nvPr/>
          </p:nvGrpSpPr>
          <p:grpSpPr>
            <a:xfrm>
              <a:off x="6054548" y="6998178"/>
              <a:ext cx="2648650" cy="2496479"/>
              <a:chOff x="15650" y="-38100"/>
              <a:chExt cx="781499" cy="736600"/>
            </a:xfrm>
          </p:grpSpPr>
          <p:sp>
            <p:nvSpPr>
              <p:cNvPr id="1111" name="Freeform 24">
                <a:extLst>
                  <a:ext uri="{FF2B5EF4-FFF2-40B4-BE49-F238E27FC236}">
                    <a16:creationId xmlns:a16="http://schemas.microsoft.com/office/drawing/2014/main" id="{E710C7FB-9918-8AD2-1FA3-D937DF6484A7}"/>
                  </a:ext>
                </a:extLst>
              </p:cNvPr>
              <p:cNvSpPr/>
              <p:nvPr/>
            </p:nvSpPr>
            <p:spPr>
              <a:xfrm>
                <a:off x="15650" y="0"/>
                <a:ext cx="781499" cy="698500"/>
              </a:xfrm>
              <a:custGeom>
                <a:avLst/>
                <a:gdLst/>
                <a:ahLst/>
                <a:cxnLst/>
                <a:rect l="l" t="t" r="r" b="b"/>
                <a:pathLst>
                  <a:path w="781499" h="698500">
                    <a:moveTo>
                      <a:pt x="756163" y="419696"/>
                    </a:moveTo>
                    <a:lnTo>
                      <a:pt x="634937" y="628054"/>
                    </a:lnTo>
                    <a:cubicBezTo>
                      <a:pt x="609561" y="671669"/>
                      <a:pt x="562908" y="698500"/>
                      <a:pt x="512448" y="698500"/>
                    </a:cubicBezTo>
                    <a:lnTo>
                      <a:pt x="269052" y="698500"/>
                    </a:lnTo>
                    <a:cubicBezTo>
                      <a:pt x="218592" y="698500"/>
                      <a:pt x="171939" y="671669"/>
                      <a:pt x="146563" y="628054"/>
                    </a:cubicBezTo>
                    <a:lnTo>
                      <a:pt x="25337" y="419696"/>
                    </a:lnTo>
                    <a:cubicBezTo>
                      <a:pt x="0" y="376149"/>
                      <a:pt x="0" y="322351"/>
                      <a:pt x="25337" y="278804"/>
                    </a:cubicBezTo>
                    <a:lnTo>
                      <a:pt x="146563" y="70446"/>
                    </a:lnTo>
                    <a:cubicBezTo>
                      <a:pt x="171939" y="26831"/>
                      <a:pt x="218592" y="0"/>
                      <a:pt x="269052" y="0"/>
                    </a:cubicBezTo>
                    <a:lnTo>
                      <a:pt x="512448" y="0"/>
                    </a:lnTo>
                    <a:cubicBezTo>
                      <a:pt x="562908" y="0"/>
                      <a:pt x="609561" y="26831"/>
                      <a:pt x="634937" y="70446"/>
                    </a:cubicBezTo>
                    <a:lnTo>
                      <a:pt x="756163" y="278804"/>
                    </a:lnTo>
                    <a:cubicBezTo>
                      <a:pt x="781500" y="322351"/>
                      <a:pt x="781500" y="376149"/>
                      <a:pt x="756163" y="419696"/>
                    </a:cubicBezTo>
                    <a:close/>
                  </a:path>
                </a:pathLst>
              </a:custGeom>
              <a:gradFill rotWithShape="1">
                <a:gsLst>
                  <a:gs pos="0">
                    <a:srgbClr val="8C52FF">
                      <a:alpha val="100000"/>
                    </a:srgbClr>
                  </a:gs>
                  <a:gs pos="100000">
                    <a:srgbClr val="5CE1E6">
                      <a:alpha val="100000"/>
                    </a:srgbClr>
                  </a:gs>
                </a:gsLst>
                <a:lin ang="0"/>
              </a:gradFill>
              <a:effectLst>
                <a:outerShdw blurRad="63500" sx="102000" sy="102000" algn="ctr" rotWithShape="0">
                  <a:prstClr val="black">
                    <a:alpha val="40000"/>
                  </a:prstClr>
                </a:outerShdw>
              </a:effectLst>
            </p:spPr>
            <p:txBody>
              <a:bodyPr/>
              <a:lstStyle/>
              <a:p>
                <a:endParaRPr lang="vi-VN"/>
              </a:p>
            </p:txBody>
          </p:sp>
          <p:sp>
            <p:nvSpPr>
              <p:cNvPr id="1112" name="TextBox 25">
                <a:extLst>
                  <a:ext uri="{FF2B5EF4-FFF2-40B4-BE49-F238E27FC236}">
                    <a16:creationId xmlns:a16="http://schemas.microsoft.com/office/drawing/2014/main" id="{60AB2B91-2624-5589-ACE0-8E83DD7C46E3}"/>
                  </a:ext>
                </a:extLst>
              </p:cNvPr>
              <p:cNvSpPr txBox="1"/>
              <p:nvPr/>
            </p:nvSpPr>
            <p:spPr>
              <a:xfrm>
                <a:off x="114300" y="-38100"/>
                <a:ext cx="584200" cy="7366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grpSp>
          <p:nvGrpSpPr>
            <p:cNvPr id="1098" name="Group 1097">
              <a:extLst>
                <a:ext uri="{FF2B5EF4-FFF2-40B4-BE49-F238E27FC236}">
                  <a16:creationId xmlns:a16="http://schemas.microsoft.com/office/drawing/2014/main" id="{B5FC34F1-C407-69C2-2B0B-3DD1235718E4}"/>
                </a:ext>
              </a:extLst>
            </p:cNvPr>
            <p:cNvGrpSpPr/>
            <p:nvPr/>
          </p:nvGrpSpPr>
          <p:grpSpPr>
            <a:xfrm>
              <a:off x="11591411" y="1157819"/>
              <a:ext cx="3608450" cy="1596565"/>
              <a:chOff x="11781" y="-38100"/>
              <a:chExt cx="1664814" cy="736600"/>
            </a:xfrm>
          </p:grpSpPr>
          <p:sp>
            <p:nvSpPr>
              <p:cNvPr id="1109" name="Freeform 27">
                <a:extLst>
                  <a:ext uri="{FF2B5EF4-FFF2-40B4-BE49-F238E27FC236}">
                    <a16:creationId xmlns:a16="http://schemas.microsoft.com/office/drawing/2014/main" id="{51723E1E-B635-A570-0C8A-A87716F83515}"/>
                  </a:ext>
                </a:extLst>
              </p:cNvPr>
              <p:cNvSpPr/>
              <p:nvPr/>
            </p:nvSpPr>
            <p:spPr>
              <a:xfrm>
                <a:off x="11781" y="0"/>
                <a:ext cx="1664814" cy="698500"/>
              </a:xfrm>
              <a:custGeom>
                <a:avLst/>
                <a:gdLst/>
                <a:ahLst/>
                <a:cxnLst/>
                <a:rect l="l" t="t" r="r" b="b"/>
                <a:pathLst>
                  <a:path w="1664814" h="698500">
                    <a:moveTo>
                      <a:pt x="1645742" y="402279"/>
                    </a:moveTo>
                    <a:lnTo>
                      <a:pt x="1504248" y="645471"/>
                    </a:lnTo>
                    <a:cubicBezTo>
                      <a:pt x="1485146" y="678302"/>
                      <a:pt x="1450027" y="698500"/>
                      <a:pt x="1412044" y="698500"/>
                    </a:cubicBezTo>
                    <a:lnTo>
                      <a:pt x="252770" y="698500"/>
                    </a:lnTo>
                    <a:cubicBezTo>
                      <a:pt x="214786" y="698500"/>
                      <a:pt x="179668" y="678302"/>
                      <a:pt x="160566" y="645471"/>
                    </a:cubicBezTo>
                    <a:lnTo>
                      <a:pt x="19072" y="402279"/>
                    </a:lnTo>
                    <a:cubicBezTo>
                      <a:pt x="0" y="369499"/>
                      <a:pt x="0" y="329001"/>
                      <a:pt x="19072" y="296221"/>
                    </a:cubicBezTo>
                    <a:lnTo>
                      <a:pt x="160566" y="53029"/>
                    </a:lnTo>
                    <a:cubicBezTo>
                      <a:pt x="179668" y="20197"/>
                      <a:pt x="214786" y="0"/>
                      <a:pt x="252770" y="0"/>
                    </a:cubicBezTo>
                    <a:lnTo>
                      <a:pt x="1412044" y="0"/>
                    </a:lnTo>
                    <a:cubicBezTo>
                      <a:pt x="1450027" y="0"/>
                      <a:pt x="1485146" y="20197"/>
                      <a:pt x="1504248" y="53029"/>
                    </a:cubicBezTo>
                    <a:lnTo>
                      <a:pt x="1645742" y="296221"/>
                    </a:lnTo>
                    <a:cubicBezTo>
                      <a:pt x="1664814" y="329001"/>
                      <a:pt x="1664814" y="369499"/>
                      <a:pt x="1645742" y="402279"/>
                    </a:cubicBezTo>
                    <a:close/>
                  </a:path>
                </a:pathLst>
              </a:custGeom>
              <a:gradFill rotWithShape="1">
                <a:gsLst>
                  <a:gs pos="0">
                    <a:srgbClr val="FFFFFF">
                      <a:alpha val="100000"/>
                    </a:srgbClr>
                  </a:gs>
                  <a:gs pos="100000">
                    <a:srgbClr val="9B9B9B">
                      <a:alpha val="0"/>
                    </a:srgbClr>
                  </a:gs>
                </a:gsLst>
                <a:lin ang="0"/>
              </a:gradFill>
            </p:spPr>
            <p:txBody>
              <a:bodyPr/>
              <a:lstStyle/>
              <a:p>
                <a:endParaRPr lang="vi-VN"/>
              </a:p>
            </p:txBody>
          </p:sp>
          <p:sp>
            <p:nvSpPr>
              <p:cNvPr id="1110" name="TextBox 28">
                <a:extLst>
                  <a:ext uri="{FF2B5EF4-FFF2-40B4-BE49-F238E27FC236}">
                    <a16:creationId xmlns:a16="http://schemas.microsoft.com/office/drawing/2014/main" id="{31F4519D-A110-EFD9-8EE8-FAA9BF35831E}"/>
                  </a:ext>
                </a:extLst>
              </p:cNvPr>
              <p:cNvSpPr txBox="1"/>
              <p:nvPr/>
            </p:nvSpPr>
            <p:spPr>
              <a:xfrm>
                <a:off x="114300" y="-38100"/>
                <a:ext cx="1459776" cy="7366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grpSp>
          <p:nvGrpSpPr>
            <p:cNvPr id="1099" name="Group 1098">
              <a:extLst>
                <a:ext uri="{FF2B5EF4-FFF2-40B4-BE49-F238E27FC236}">
                  <a16:creationId xmlns:a16="http://schemas.microsoft.com/office/drawing/2014/main" id="{FBEB434F-84D3-B3A7-CF10-557BD107C16D}"/>
                </a:ext>
              </a:extLst>
            </p:cNvPr>
            <p:cNvGrpSpPr/>
            <p:nvPr/>
          </p:nvGrpSpPr>
          <p:grpSpPr>
            <a:xfrm>
              <a:off x="5036170" y="-2550690"/>
              <a:ext cx="2572031" cy="2041183"/>
              <a:chOff x="16197" y="-38100"/>
              <a:chExt cx="928167" cy="736600"/>
            </a:xfrm>
          </p:grpSpPr>
          <p:sp>
            <p:nvSpPr>
              <p:cNvPr id="1107" name="Freeform 30">
                <a:extLst>
                  <a:ext uri="{FF2B5EF4-FFF2-40B4-BE49-F238E27FC236}">
                    <a16:creationId xmlns:a16="http://schemas.microsoft.com/office/drawing/2014/main" id="{999F482B-46F6-8D24-E35C-C39EBEF43C63}"/>
                  </a:ext>
                </a:extLst>
              </p:cNvPr>
              <p:cNvSpPr/>
              <p:nvPr/>
            </p:nvSpPr>
            <p:spPr>
              <a:xfrm>
                <a:off x="16197" y="0"/>
                <a:ext cx="928167" cy="698500"/>
              </a:xfrm>
              <a:custGeom>
                <a:avLst/>
                <a:gdLst/>
                <a:ahLst/>
                <a:cxnLst/>
                <a:rect l="l" t="t" r="r" b="b"/>
                <a:pathLst>
                  <a:path w="928167" h="698500">
                    <a:moveTo>
                      <a:pt x="901946" y="422155"/>
                    </a:moveTo>
                    <a:lnTo>
                      <a:pt x="783581" y="625595"/>
                    </a:lnTo>
                    <a:cubicBezTo>
                      <a:pt x="757320" y="670732"/>
                      <a:pt x="709037" y="698500"/>
                      <a:pt x="656816" y="698500"/>
                    </a:cubicBezTo>
                    <a:lnTo>
                      <a:pt x="271350" y="698500"/>
                    </a:lnTo>
                    <a:cubicBezTo>
                      <a:pt x="219129" y="698500"/>
                      <a:pt x="170847" y="670732"/>
                      <a:pt x="144585" y="625595"/>
                    </a:cubicBezTo>
                    <a:lnTo>
                      <a:pt x="26221" y="422155"/>
                    </a:lnTo>
                    <a:cubicBezTo>
                      <a:pt x="0" y="377088"/>
                      <a:pt x="0" y="321412"/>
                      <a:pt x="26221" y="276344"/>
                    </a:cubicBezTo>
                    <a:lnTo>
                      <a:pt x="144585" y="72906"/>
                    </a:lnTo>
                    <a:cubicBezTo>
                      <a:pt x="170847" y="27768"/>
                      <a:pt x="219129" y="0"/>
                      <a:pt x="271350" y="0"/>
                    </a:cubicBezTo>
                    <a:lnTo>
                      <a:pt x="656816" y="0"/>
                    </a:lnTo>
                    <a:cubicBezTo>
                      <a:pt x="709037" y="0"/>
                      <a:pt x="757320" y="27768"/>
                      <a:pt x="783581" y="72906"/>
                    </a:cubicBezTo>
                    <a:lnTo>
                      <a:pt x="901946" y="276344"/>
                    </a:lnTo>
                    <a:cubicBezTo>
                      <a:pt x="928167" y="321412"/>
                      <a:pt x="928167" y="377088"/>
                      <a:pt x="901946" y="422155"/>
                    </a:cubicBezTo>
                    <a:close/>
                  </a:path>
                </a:pathLst>
              </a:custGeom>
              <a:gradFill rotWithShape="1">
                <a:gsLst>
                  <a:gs pos="0">
                    <a:srgbClr val="FFFFFF">
                      <a:alpha val="100000"/>
                    </a:srgbClr>
                  </a:gs>
                  <a:gs pos="100000">
                    <a:srgbClr val="9B9B9B">
                      <a:alpha val="0"/>
                    </a:srgbClr>
                  </a:gs>
                </a:gsLst>
                <a:lin ang="0"/>
              </a:gradFill>
            </p:spPr>
            <p:txBody>
              <a:bodyPr/>
              <a:lstStyle/>
              <a:p>
                <a:endParaRPr lang="vi-VN"/>
              </a:p>
            </p:txBody>
          </p:sp>
          <p:sp>
            <p:nvSpPr>
              <p:cNvPr id="1108" name="TextBox 31">
                <a:extLst>
                  <a:ext uri="{FF2B5EF4-FFF2-40B4-BE49-F238E27FC236}">
                    <a16:creationId xmlns:a16="http://schemas.microsoft.com/office/drawing/2014/main" id="{994F15AF-7D3E-B4F0-B667-4E05DCF3A6C0}"/>
                  </a:ext>
                </a:extLst>
              </p:cNvPr>
              <p:cNvSpPr txBox="1"/>
              <p:nvPr/>
            </p:nvSpPr>
            <p:spPr>
              <a:xfrm>
                <a:off x="114300" y="-38100"/>
                <a:ext cx="731961" cy="7366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grpSp>
          <p:nvGrpSpPr>
            <p:cNvPr id="1100" name="Group 1099">
              <a:extLst>
                <a:ext uri="{FF2B5EF4-FFF2-40B4-BE49-F238E27FC236}">
                  <a16:creationId xmlns:a16="http://schemas.microsoft.com/office/drawing/2014/main" id="{BB49768C-B41D-9979-3744-FC50CC9F6F57}"/>
                </a:ext>
              </a:extLst>
            </p:cNvPr>
            <p:cNvGrpSpPr/>
            <p:nvPr/>
          </p:nvGrpSpPr>
          <p:grpSpPr>
            <a:xfrm>
              <a:off x="9480176" y="-2315868"/>
              <a:ext cx="5945085" cy="2615987"/>
              <a:chOff x="7190" y="-38100"/>
              <a:chExt cx="1673996" cy="736600"/>
            </a:xfrm>
          </p:grpSpPr>
          <p:sp>
            <p:nvSpPr>
              <p:cNvPr id="1105" name="Freeform 41">
                <a:extLst>
                  <a:ext uri="{FF2B5EF4-FFF2-40B4-BE49-F238E27FC236}">
                    <a16:creationId xmlns:a16="http://schemas.microsoft.com/office/drawing/2014/main" id="{E944F6B4-D192-330B-7C2D-32E036C34385}"/>
                  </a:ext>
                </a:extLst>
              </p:cNvPr>
              <p:cNvSpPr/>
              <p:nvPr/>
            </p:nvSpPr>
            <p:spPr>
              <a:xfrm>
                <a:off x="7190" y="0"/>
                <a:ext cx="1673996" cy="698500"/>
              </a:xfrm>
              <a:custGeom>
                <a:avLst/>
                <a:gdLst/>
                <a:ahLst/>
                <a:cxnLst/>
                <a:rect l="l" t="t" r="r" b="b"/>
                <a:pathLst>
                  <a:path w="1673996" h="698500">
                    <a:moveTo>
                      <a:pt x="1662356" y="381614"/>
                    </a:moveTo>
                    <a:lnTo>
                      <a:pt x="1496816" y="666136"/>
                    </a:lnTo>
                    <a:cubicBezTo>
                      <a:pt x="1485158" y="686173"/>
                      <a:pt x="1463724" y="698500"/>
                      <a:pt x="1440542" y="698500"/>
                    </a:cubicBezTo>
                    <a:lnTo>
                      <a:pt x="233453" y="698500"/>
                    </a:lnTo>
                    <a:cubicBezTo>
                      <a:pt x="210271" y="698500"/>
                      <a:pt x="188838" y="686173"/>
                      <a:pt x="177180" y="666136"/>
                    </a:cubicBezTo>
                    <a:lnTo>
                      <a:pt x="11640" y="381614"/>
                    </a:lnTo>
                    <a:cubicBezTo>
                      <a:pt x="0" y="361608"/>
                      <a:pt x="0" y="336892"/>
                      <a:pt x="11640" y="316886"/>
                    </a:cubicBezTo>
                    <a:lnTo>
                      <a:pt x="177180" y="32364"/>
                    </a:lnTo>
                    <a:cubicBezTo>
                      <a:pt x="188838" y="12327"/>
                      <a:pt x="210271" y="0"/>
                      <a:pt x="233453" y="0"/>
                    </a:cubicBezTo>
                    <a:lnTo>
                      <a:pt x="1440542" y="0"/>
                    </a:lnTo>
                    <a:cubicBezTo>
                      <a:pt x="1463724" y="0"/>
                      <a:pt x="1485158" y="12327"/>
                      <a:pt x="1496816" y="32364"/>
                    </a:cubicBezTo>
                    <a:lnTo>
                      <a:pt x="1662356" y="316886"/>
                    </a:lnTo>
                    <a:cubicBezTo>
                      <a:pt x="1673996" y="336892"/>
                      <a:pt x="1673996" y="361608"/>
                      <a:pt x="1662356" y="381614"/>
                    </a:cubicBezTo>
                    <a:close/>
                  </a:path>
                </a:pathLst>
              </a:custGeom>
              <a:gradFill rotWithShape="1">
                <a:gsLst>
                  <a:gs pos="0">
                    <a:srgbClr val="FFFFFF">
                      <a:alpha val="100000"/>
                    </a:srgbClr>
                  </a:gs>
                  <a:gs pos="100000">
                    <a:srgbClr val="9B9B9B">
                      <a:alpha val="0"/>
                    </a:srgbClr>
                  </a:gs>
                </a:gsLst>
                <a:lin ang="0"/>
              </a:gradFill>
            </p:spPr>
            <p:txBody>
              <a:bodyPr/>
              <a:lstStyle/>
              <a:p>
                <a:endParaRPr lang="vi-VN"/>
              </a:p>
            </p:txBody>
          </p:sp>
          <p:sp>
            <p:nvSpPr>
              <p:cNvPr id="1106" name="TextBox 42">
                <a:extLst>
                  <a:ext uri="{FF2B5EF4-FFF2-40B4-BE49-F238E27FC236}">
                    <a16:creationId xmlns:a16="http://schemas.microsoft.com/office/drawing/2014/main" id="{F5D65409-ABB9-5D31-02FF-44D5B36DE856}"/>
                  </a:ext>
                </a:extLst>
              </p:cNvPr>
              <p:cNvSpPr txBox="1"/>
              <p:nvPr/>
            </p:nvSpPr>
            <p:spPr>
              <a:xfrm>
                <a:off x="114300" y="-38100"/>
                <a:ext cx="1459776" cy="7366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sp>
          <p:nvSpPr>
            <p:cNvPr id="1101" name="Freeform 50">
              <a:extLst>
                <a:ext uri="{FF2B5EF4-FFF2-40B4-BE49-F238E27FC236}">
                  <a16:creationId xmlns:a16="http://schemas.microsoft.com/office/drawing/2014/main" id="{B06117B1-822D-17B3-AFBA-A820023B2FD7}"/>
                </a:ext>
              </a:extLst>
            </p:cNvPr>
            <p:cNvSpPr/>
            <p:nvPr/>
          </p:nvSpPr>
          <p:spPr>
            <a:xfrm>
              <a:off x="3568843" y="7849493"/>
              <a:ext cx="295839" cy="199322"/>
            </a:xfrm>
            <a:custGeom>
              <a:avLst/>
              <a:gdLst/>
              <a:ahLst/>
              <a:cxnLst/>
              <a:rect l="l" t="t" r="r" b="b"/>
              <a:pathLst>
                <a:path w="295839" h="199322">
                  <a:moveTo>
                    <a:pt x="0" y="0"/>
                  </a:moveTo>
                  <a:lnTo>
                    <a:pt x="295839" y="0"/>
                  </a:lnTo>
                  <a:lnTo>
                    <a:pt x="295839" y="199322"/>
                  </a:lnTo>
                  <a:lnTo>
                    <a:pt x="0" y="1993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1102" name="Group 1101">
              <a:extLst>
                <a:ext uri="{FF2B5EF4-FFF2-40B4-BE49-F238E27FC236}">
                  <a16:creationId xmlns:a16="http://schemas.microsoft.com/office/drawing/2014/main" id="{005AD5FB-B70D-4C23-BD7F-FAEF66D7AEBE}"/>
                </a:ext>
              </a:extLst>
            </p:cNvPr>
            <p:cNvGrpSpPr/>
            <p:nvPr/>
          </p:nvGrpSpPr>
          <p:grpSpPr>
            <a:xfrm>
              <a:off x="4717266" y="-68877"/>
              <a:ext cx="1072955" cy="1012146"/>
              <a:chOff x="15973" y="-38100"/>
              <a:chExt cx="780854" cy="736600"/>
            </a:xfrm>
          </p:grpSpPr>
          <p:sp>
            <p:nvSpPr>
              <p:cNvPr id="1103" name="Freeform 60">
                <a:extLst>
                  <a:ext uri="{FF2B5EF4-FFF2-40B4-BE49-F238E27FC236}">
                    <a16:creationId xmlns:a16="http://schemas.microsoft.com/office/drawing/2014/main" id="{97C7DC26-9E36-2857-2E0E-D97D073020C3}"/>
                  </a:ext>
                </a:extLst>
              </p:cNvPr>
              <p:cNvSpPr/>
              <p:nvPr/>
            </p:nvSpPr>
            <p:spPr>
              <a:xfrm>
                <a:off x="15973" y="0"/>
                <a:ext cx="780854" cy="698500"/>
              </a:xfrm>
              <a:custGeom>
                <a:avLst/>
                <a:gdLst/>
                <a:ahLst/>
                <a:cxnLst/>
                <a:rect l="l" t="t" r="r" b="b"/>
                <a:pathLst>
                  <a:path w="780854" h="698500">
                    <a:moveTo>
                      <a:pt x="754995" y="421149"/>
                    </a:moveTo>
                    <a:lnTo>
                      <a:pt x="635459" y="626601"/>
                    </a:lnTo>
                    <a:cubicBezTo>
                      <a:pt x="609560" y="671115"/>
                      <a:pt x="561944" y="698500"/>
                      <a:pt x="510444" y="698500"/>
                    </a:cubicBezTo>
                    <a:lnTo>
                      <a:pt x="270410" y="698500"/>
                    </a:lnTo>
                    <a:cubicBezTo>
                      <a:pt x="218910" y="698500"/>
                      <a:pt x="171294" y="671115"/>
                      <a:pt x="145395" y="626601"/>
                    </a:cubicBezTo>
                    <a:lnTo>
                      <a:pt x="25859" y="421149"/>
                    </a:lnTo>
                    <a:cubicBezTo>
                      <a:pt x="0" y="376704"/>
                      <a:pt x="0" y="321796"/>
                      <a:pt x="25859" y="277351"/>
                    </a:cubicBezTo>
                    <a:lnTo>
                      <a:pt x="145395" y="71899"/>
                    </a:lnTo>
                    <a:cubicBezTo>
                      <a:pt x="171294" y="27385"/>
                      <a:pt x="218910" y="0"/>
                      <a:pt x="270410" y="0"/>
                    </a:cubicBezTo>
                    <a:lnTo>
                      <a:pt x="510444" y="0"/>
                    </a:lnTo>
                    <a:cubicBezTo>
                      <a:pt x="561944" y="0"/>
                      <a:pt x="609560" y="27385"/>
                      <a:pt x="635459" y="71899"/>
                    </a:cubicBezTo>
                    <a:lnTo>
                      <a:pt x="754995" y="277351"/>
                    </a:lnTo>
                    <a:cubicBezTo>
                      <a:pt x="780854" y="321796"/>
                      <a:pt x="780854" y="376704"/>
                      <a:pt x="754995" y="421149"/>
                    </a:cubicBezTo>
                    <a:close/>
                  </a:path>
                </a:pathLst>
              </a:custGeom>
              <a:gradFill rotWithShape="1">
                <a:gsLst>
                  <a:gs pos="0">
                    <a:srgbClr val="8C52FF">
                      <a:alpha val="100000"/>
                    </a:srgbClr>
                  </a:gs>
                  <a:gs pos="100000">
                    <a:srgbClr val="5CE1E6">
                      <a:alpha val="100000"/>
                    </a:srgbClr>
                  </a:gs>
                </a:gsLst>
                <a:lin ang="0"/>
              </a:gradFill>
              <a:effectLst>
                <a:outerShdw blurRad="63500" sx="102000" sy="102000" algn="ctr" rotWithShape="0">
                  <a:prstClr val="black">
                    <a:alpha val="40000"/>
                  </a:prstClr>
                </a:outerShdw>
              </a:effectLst>
            </p:spPr>
            <p:txBody>
              <a:bodyPr/>
              <a:lstStyle/>
              <a:p>
                <a:endParaRPr lang="vi-VN"/>
              </a:p>
            </p:txBody>
          </p:sp>
          <p:sp>
            <p:nvSpPr>
              <p:cNvPr id="1104" name="TextBox 61">
                <a:extLst>
                  <a:ext uri="{FF2B5EF4-FFF2-40B4-BE49-F238E27FC236}">
                    <a16:creationId xmlns:a16="http://schemas.microsoft.com/office/drawing/2014/main" id="{728FA763-51B0-353C-656F-AD14AAAF3FCD}"/>
                  </a:ext>
                </a:extLst>
              </p:cNvPr>
              <p:cNvSpPr txBox="1"/>
              <p:nvPr/>
            </p:nvSpPr>
            <p:spPr>
              <a:xfrm>
                <a:off x="114300" y="-38100"/>
                <a:ext cx="584200" cy="73660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grpSp>
      <p:pic>
        <p:nvPicPr>
          <p:cNvPr id="2" name="Picture 4">
            <a:extLst>
              <a:ext uri="{FF2B5EF4-FFF2-40B4-BE49-F238E27FC236}">
                <a16:creationId xmlns:a16="http://schemas.microsoft.com/office/drawing/2014/main" id="{07EB6DF5-8DDC-4C81-F2BF-684E586B4F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88" y="1"/>
            <a:ext cx="4012107" cy="1003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 mạch tích hợp là gì? Đặc điểm và ứng dụng - TheTech (TH) Co., Ltd">
            <a:extLst>
              <a:ext uri="{FF2B5EF4-FFF2-40B4-BE49-F238E27FC236}">
                <a16:creationId xmlns:a16="http://schemas.microsoft.com/office/drawing/2014/main" id="{7F33D94D-0ABD-8A0D-48D3-C6CDF36C4E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21429" y="5074479"/>
            <a:ext cx="3502728" cy="2909332"/>
          </a:xfrm>
          <a:prstGeom prst="flowChartPreparation">
            <a:avLst/>
          </a:prstGeom>
          <a:noFill/>
          <a:extLst>
            <a:ext uri="{909E8E84-426E-40DD-AFC4-6F175D3DCCD1}">
              <a14:hiddenFill xmlns:a14="http://schemas.microsoft.com/office/drawing/2010/main">
                <a:solidFill>
                  <a:srgbClr val="FFFFFF"/>
                </a:solidFill>
              </a14:hiddenFill>
            </a:ext>
          </a:extLst>
        </p:spPr>
      </p:pic>
      <p:pic>
        <p:nvPicPr>
          <p:cNvPr id="1030" name="Picture 6" descr="Virtuoso Studio upgraded to align with AI tools - Planet Analog">
            <a:extLst>
              <a:ext uri="{FF2B5EF4-FFF2-40B4-BE49-F238E27FC236}">
                <a16:creationId xmlns:a16="http://schemas.microsoft.com/office/drawing/2014/main" id="{B64F6539-06AC-3E04-517C-55E103D5CF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14202" y="1627981"/>
            <a:ext cx="5452502" cy="4478224"/>
          </a:xfrm>
          <a:prstGeom prst="hexagon">
            <a:avLst/>
          </a:prstGeom>
          <a:noFill/>
          <a:ln w="127000">
            <a:solidFill>
              <a:schemeClr val="bg1"/>
            </a:solidFill>
          </a:ln>
          <a:effectLst>
            <a:glow rad="228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68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FD8E5-4B38-B5B9-1CCC-B9B3ACE5DA3B}"/>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059BCE37-D38E-0586-591E-F82B57FB173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1F35E307-B5AD-8FAD-C102-3648EF3974B4}"/>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35834B8D-520F-034D-B3F7-C5E0096DFF17}"/>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B31FE847-5F16-DD79-233B-E941D71AE1BE}"/>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B880680D-32E9-02FC-E44E-B08D53EA8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7824E28D-4BFF-7961-6AF3-083D53ACD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1AC3D6B-544C-F878-5EE0-B94918980F5F}"/>
              </a:ext>
            </a:extLst>
          </p:cNvPr>
          <p:cNvPicPr>
            <a:picLocks noChangeAspect="1"/>
          </p:cNvPicPr>
          <p:nvPr/>
        </p:nvPicPr>
        <p:blipFill>
          <a:blip r:embed="rId7"/>
          <a:stretch>
            <a:fillRect/>
          </a:stretch>
        </p:blipFill>
        <p:spPr>
          <a:xfrm>
            <a:off x="990600" y="1104900"/>
            <a:ext cx="16306800" cy="8957672"/>
          </a:xfrm>
          <a:prstGeom prst="rect">
            <a:avLst/>
          </a:prstGeom>
        </p:spPr>
      </p:pic>
      <p:pic>
        <p:nvPicPr>
          <p:cNvPr id="11" name="Picture 10">
            <a:extLst>
              <a:ext uri="{FF2B5EF4-FFF2-40B4-BE49-F238E27FC236}">
                <a16:creationId xmlns:a16="http://schemas.microsoft.com/office/drawing/2014/main" id="{2A4E681D-0115-7C9D-E0BF-C88C1169DC34}"/>
              </a:ext>
            </a:extLst>
          </p:cNvPr>
          <p:cNvPicPr>
            <a:picLocks noChangeAspect="1"/>
          </p:cNvPicPr>
          <p:nvPr/>
        </p:nvPicPr>
        <p:blipFill>
          <a:blip r:embed="rId8"/>
          <a:stretch>
            <a:fillRect/>
          </a:stretch>
        </p:blipFill>
        <p:spPr>
          <a:xfrm>
            <a:off x="4431406" y="1866900"/>
            <a:ext cx="9164509" cy="7627041"/>
          </a:xfrm>
          <a:prstGeom prst="rect">
            <a:avLst/>
          </a:prstGeom>
        </p:spPr>
      </p:pic>
      <p:grpSp>
        <p:nvGrpSpPr>
          <p:cNvPr id="16" name="Group 15">
            <a:extLst>
              <a:ext uri="{FF2B5EF4-FFF2-40B4-BE49-F238E27FC236}">
                <a16:creationId xmlns:a16="http://schemas.microsoft.com/office/drawing/2014/main" id="{08924DC5-D84F-1225-EC13-8F1A52B052E4}"/>
              </a:ext>
            </a:extLst>
          </p:cNvPr>
          <p:cNvGrpSpPr/>
          <p:nvPr/>
        </p:nvGrpSpPr>
        <p:grpSpPr>
          <a:xfrm>
            <a:off x="395395" y="1086632"/>
            <a:ext cx="17327914" cy="8975940"/>
            <a:chOff x="395395" y="1086632"/>
            <a:chExt cx="17327914" cy="8975940"/>
          </a:xfrm>
        </p:grpSpPr>
        <p:pic>
          <p:nvPicPr>
            <p:cNvPr id="13" name="Picture 12">
              <a:extLst>
                <a:ext uri="{FF2B5EF4-FFF2-40B4-BE49-F238E27FC236}">
                  <a16:creationId xmlns:a16="http://schemas.microsoft.com/office/drawing/2014/main" id="{588E3A77-BDF4-7271-D52C-85CE5DFFD534}"/>
                </a:ext>
              </a:extLst>
            </p:cNvPr>
            <p:cNvPicPr>
              <a:picLocks noChangeAspect="1"/>
            </p:cNvPicPr>
            <p:nvPr/>
          </p:nvPicPr>
          <p:blipFill>
            <a:blip r:embed="rId9"/>
            <a:stretch>
              <a:fillRect/>
            </a:stretch>
          </p:blipFill>
          <p:spPr>
            <a:xfrm>
              <a:off x="395395" y="1086632"/>
              <a:ext cx="10077734" cy="8975940"/>
            </a:xfrm>
            <a:prstGeom prst="rect">
              <a:avLst/>
            </a:prstGeom>
          </p:spPr>
        </p:pic>
        <p:pic>
          <p:nvPicPr>
            <p:cNvPr id="15" name="Picture 14">
              <a:extLst>
                <a:ext uri="{FF2B5EF4-FFF2-40B4-BE49-F238E27FC236}">
                  <a16:creationId xmlns:a16="http://schemas.microsoft.com/office/drawing/2014/main" id="{321F2905-6035-C83F-BCD1-D2B2EC6AC338}"/>
                </a:ext>
              </a:extLst>
            </p:cNvPr>
            <p:cNvPicPr>
              <a:picLocks noChangeAspect="1"/>
            </p:cNvPicPr>
            <p:nvPr/>
          </p:nvPicPr>
          <p:blipFill>
            <a:blip r:embed="rId10"/>
            <a:stretch>
              <a:fillRect/>
            </a:stretch>
          </p:blipFill>
          <p:spPr>
            <a:xfrm>
              <a:off x="10992370" y="3046760"/>
              <a:ext cx="6730939" cy="5055683"/>
            </a:xfrm>
            <a:prstGeom prst="rect">
              <a:avLst/>
            </a:prstGeom>
          </p:spPr>
        </p:pic>
      </p:grpSp>
      <p:pic>
        <p:nvPicPr>
          <p:cNvPr id="20" name="Picture 19">
            <a:extLst>
              <a:ext uri="{FF2B5EF4-FFF2-40B4-BE49-F238E27FC236}">
                <a16:creationId xmlns:a16="http://schemas.microsoft.com/office/drawing/2014/main" id="{8E137EF1-718C-2A3D-B6C4-901257ABC7EB}"/>
              </a:ext>
            </a:extLst>
          </p:cNvPr>
          <p:cNvPicPr>
            <a:picLocks noChangeAspect="1"/>
          </p:cNvPicPr>
          <p:nvPr/>
        </p:nvPicPr>
        <p:blipFill>
          <a:blip r:embed="rId11"/>
          <a:stretch>
            <a:fillRect/>
          </a:stretch>
        </p:blipFill>
        <p:spPr>
          <a:xfrm>
            <a:off x="444913" y="1751864"/>
            <a:ext cx="17538287" cy="8093584"/>
          </a:xfrm>
          <a:prstGeom prst="rect">
            <a:avLst/>
          </a:prstGeom>
        </p:spPr>
      </p:pic>
      <p:pic>
        <p:nvPicPr>
          <p:cNvPr id="22" name="Picture 21">
            <a:extLst>
              <a:ext uri="{FF2B5EF4-FFF2-40B4-BE49-F238E27FC236}">
                <a16:creationId xmlns:a16="http://schemas.microsoft.com/office/drawing/2014/main" id="{AA815820-B265-D68B-B63F-C51570CEAB14}"/>
              </a:ext>
            </a:extLst>
          </p:cNvPr>
          <p:cNvPicPr>
            <a:picLocks noChangeAspect="1"/>
          </p:cNvPicPr>
          <p:nvPr/>
        </p:nvPicPr>
        <p:blipFill>
          <a:blip r:embed="rId12"/>
          <a:stretch>
            <a:fillRect/>
          </a:stretch>
        </p:blipFill>
        <p:spPr>
          <a:xfrm>
            <a:off x="304800" y="3601563"/>
            <a:ext cx="17776499" cy="3946076"/>
          </a:xfrm>
          <a:prstGeom prst="rect">
            <a:avLst/>
          </a:prstGeom>
        </p:spPr>
      </p:pic>
      <p:sp>
        <p:nvSpPr>
          <p:cNvPr id="8" name="Rectangle: Rounded Corners 7">
            <a:extLst>
              <a:ext uri="{FF2B5EF4-FFF2-40B4-BE49-F238E27FC236}">
                <a16:creationId xmlns:a16="http://schemas.microsoft.com/office/drawing/2014/main" id="{208E8FD3-1E4C-02DD-4366-0EC1BB54B83A}"/>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GIẢI MÃ 5-32</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D5ED4206-F7EA-8E69-1E00-8A9B56B03ADA}"/>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Tree>
    <p:extLst>
      <p:ext uri="{BB962C8B-B14F-4D97-AF65-F5344CB8AC3E}">
        <p14:creationId xmlns:p14="http://schemas.microsoft.com/office/powerpoint/2010/main" val="26096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1"/>
                                        </p:tgtEl>
                                        <p:attrNameLst>
                                          <p:attrName>ppt_x</p:attrName>
                                        </p:attrNameLst>
                                      </p:cBhvr>
                                      <p:tavLst>
                                        <p:tav tm="0">
                                          <p:val>
                                            <p:strVal val="ppt_x"/>
                                          </p:val>
                                        </p:tav>
                                        <p:tav tm="100000">
                                          <p:val>
                                            <p:strVal val="ppt_x"/>
                                          </p:val>
                                        </p:tav>
                                      </p:tavLst>
                                    </p:anim>
                                    <p:anim calcmode="lin" valueType="num">
                                      <p:cBhvr additive="base">
                                        <p:cTn id="25" dur="500"/>
                                        <p:tgtEl>
                                          <p:spTgt spid="11"/>
                                        </p:tgtEl>
                                        <p:attrNameLst>
                                          <p:attrName>ppt_y</p:attrName>
                                        </p:attrNameLst>
                                      </p:cBhvr>
                                      <p:tavLst>
                                        <p:tav tm="0">
                                          <p:val>
                                            <p:strVal val="ppt_y"/>
                                          </p:val>
                                        </p:tav>
                                        <p:tav tm="100000">
                                          <p:val>
                                            <p:strVal val="1+ppt_h/2"/>
                                          </p:val>
                                        </p:tav>
                                      </p:tavLst>
                                    </p:anim>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6"/>
                                        </p:tgtEl>
                                        <p:attrNameLst>
                                          <p:attrName>ppt_x</p:attrName>
                                        </p:attrNameLst>
                                      </p:cBhvr>
                                      <p:tavLst>
                                        <p:tav tm="0">
                                          <p:val>
                                            <p:strVal val="ppt_x"/>
                                          </p:val>
                                        </p:tav>
                                        <p:tav tm="100000">
                                          <p:val>
                                            <p:strVal val="ppt_x"/>
                                          </p:val>
                                        </p:tav>
                                      </p:tavLst>
                                    </p:anim>
                                    <p:anim calcmode="lin" valueType="num">
                                      <p:cBhvr additive="base">
                                        <p:cTn id="37" dur="500"/>
                                        <p:tgtEl>
                                          <p:spTgt spid="16"/>
                                        </p:tgtEl>
                                        <p:attrNameLst>
                                          <p:attrName>ppt_y</p:attrName>
                                        </p:attrNameLst>
                                      </p:cBhvr>
                                      <p:tavLst>
                                        <p:tav tm="0">
                                          <p:val>
                                            <p:strVal val="ppt_y"/>
                                          </p:val>
                                        </p:tav>
                                        <p:tav tm="100000">
                                          <p:val>
                                            <p:strVal val="1+ppt_h/2"/>
                                          </p:val>
                                        </p:tav>
                                      </p:tavLst>
                                    </p:anim>
                                    <p:set>
                                      <p:cBhvr>
                                        <p:cTn id="38" dur="1" fill="hold">
                                          <p:stCondLst>
                                            <p:cond delay="499"/>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20"/>
                                        </p:tgtEl>
                                        <p:attrNameLst>
                                          <p:attrName>ppt_x</p:attrName>
                                        </p:attrNameLst>
                                      </p:cBhvr>
                                      <p:tavLst>
                                        <p:tav tm="0">
                                          <p:val>
                                            <p:strVal val="ppt_x"/>
                                          </p:val>
                                        </p:tav>
                                        <p:tav tm="100000">
                                          <p:val>
                                            <p:strVal val="ppt_x"/>
                                          </p:val>
                                        </p:tav>
                                      </p:tavLst>
                                    </p:anim>
                                    <p:anim calcmode="lin" valueType="num">
                                      <p:cBhvr additive="base">
                                        <p:cTn id="49" dur="500"/>
                                        <p:tgtEl>
                                          <p:spTgt spid="20"/>
                                        </p:tgtEl>
                                        <p:attrNameLst>
                                          <p:attrName>ppt_y</p:attrName>
                                        </p:attrNameLst>
                                      </p:cBhvr>
                                      <p:tavLst>
                                        <p:tav tm="0">
                                          <p:val>
                                            <p:strVal val="ppt_y"/>
                                          </p:val>
                                        </p:tav>
                                        <p:tav tm="100000">
                                          <p:val>
                                            <p:strVal val="1+ppt_h/2"/>
                                          </p:val>
                                        </p:tav>
                                      </p:tavLst>
                                    </p:anim>
                                    <p:set>
                                      <p:cBhvr>
                                        <p:cTn id="50" dur="1" fill="hold">
                                          <p:stCondLst>
                                            <p:cond delay="499"/>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F2F09-9CEC-6025-24E6-BD1E7758DAA9}"/>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347C37C0-9D28-D472-62F5-02E77C28D51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655D7F96-6DCA-1965-02EF-D85444551F32}"/>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0F54C42A-2CB1-4CD2-83B2-561BB0AD7AA8}"/>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5922296-6E0D-85A7-D248-481A5E61B6BE}"/>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9C981D58-4D9F-0544-CEE9-3DFB1AC39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7B453487-AE7F-BB83-DD55-797490F312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AD78F31-EA0D-7BE1-A0E4-1C6B732BC892}"/>
              </a:ext>
            </a:extLst>
          </p:cNvPr>
          <p:cNvPicPr>
            <a:picLocks noChangeAspect="1"/>
          </p:cNvPicPr>
          <p:nvPr/>
        </p:nvPicPr>
        <p:blipFill>
          <a:blip r:embed="rId7"/>
          <a:stretch>
            <a:fillRect/>
          </a:stretch>
        </p:blipFill>
        <p:spPr>
          <a:xfrm>
            <a:off x="2514600" y="977802"/>
            <a:ext cx="13258800" cy="8543724"/>
          </a:xfrm>
          <a:prstGeom prst="rect">
            <a:avLst/>
          </a:prstGeom>
        </p:spPr>
      </p:pic>
      <p:sp>
        <p:nvSpPr>
          <p:cNvPr id="8" name="Rectangle: Rounded Corners 7">
            <a:extLst>
              <a:ext uri="{FF2B5EF4-FFF2-40B4-BE49-F238E27FC236}">
                <a16:creationId xmlns:a16="http://schemas.microsoft.com/office/drawing/2014/main" id="{B7027640-FAE1-1B99-63C5-74BC5FAE5136}"/>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GIẢI MÃ 5-32</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FED9131D-C037-683C-D8F5-31E548C72B10}"/>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1" name="Rectangle 10">
            <a:extLst>
              <a:ext uri="{FF2B5EF4-FFF2-40B4-BE49-F238E27FC236}">
                <a16:creationId xmlns:a16="http://schemas.microsoft.com/office/drawing/2014/main" id="{E8A8666F-4CD1-C4CE-1010-E6638F0811A6}"/>
              </a:ext>
            </a:extLst>
          </p:cNvPr>
          <p:cNvSpPr/>
          <p:nvPr/>
        </p:nvSpPr>
        <p:spPr>
          <a:xfrm>
            <a:off x="4724400" y="9623028"/>
            <a:ext cx="8763000" cy="61655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DẠNG SÓNG MẠCH GIẢI MÃ 5 SANG 32</a:t>
            </a:r>
          </a:p>
        </p:txBody>
      </p:sp>
    </p:spTree>
    <p:extLst>
      <p:ext uri="{BB962C8B-B14F-4D97-AF65-F5344CB8AC3E}">
        <p14:creationId xmlns:p14="http://schemas.microsoft.com/office/powerpoint/2010/main" val="1914250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731A-42C2-2875-8D12-45C5779BA07F}"/>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DE0933CD-B74E-E508-0E12-760BF192C8E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99B53A3F-CC28-03DF-AD99-76896F66DC51}"/>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7BCABC5B-596C-7B0E-CFC2-758425FBBFD9}"/>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F2BCEB8E-C911-194B-D863-2AB0F866EFDF}"/>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EF6C6739-B8EC-699A-1B83-6D9D9BDD7D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418D016F-09C9-BD3D-2E86-84FDEF739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7EFA56-81E3-2915-D11C-BEBF899652CB}"/>
              </a:ext>
            </a:extLst>
          </p:cNvPr>
          <p:cNvPicPr>
            <a:picLocks noChangeAspect="1"/>
          </p:cNvPicPr>
          <p:nvPr/>
        </p:nvPicPr>
        <p:blipFill>
          <a:blip r:embed="rId7"/>
          <a:stretch>
            <a:fillRect/>
          </a:stretch>
        </p:blipFill>
        <p:spPr>
          <a:xfrm>
            <a:off x="42456" y="2019300"/>
            <a:ext cx="18232003" cy="6012869"/>
          </a:xfrm>
          <a:prstGeom prst="rect">
            <a:avLst/>
          </a:prstGeom>
        </p:spPr>
      </p:pic>
      <p:sp>
        <p:nvSpPr>
          <p:cNvPr id="8" name="Rectangle: Rounded Corners 7">
            <a:extLst>
              <a:ext uri="{FF2B5EF4-FFF2-40B4-BE49-F238E27FC236}">
                <a16:creationId xmlns:a16="http://schemas.microsoft.com/office/drawing/2014/main" id="{50A54CC3-E6E0-50F8-3162-24069E6C10F4}"/>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GIẢI MÃ 5-32</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4E1C8150-9278-2B4B-3722-7C5B99524A9A}"/>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1" name="Rectangle 10">
            <a:extLst>
              <a:ext uri="{FF2B5EF4-FFF2-40B4-BE49-F238E27FC236}">
                <a16:creationId xmlns:a16="http://schemas.microsoft.com/office/drawing/2014/main" id="{755A93DE-110A-B31F-4D78-1F246B68F1C8}"/>
              </a:ext>
            </a:extLst>
          </p:cNvPr>
          <p:cNvSpPr/>
          <p:nvPr/>
        </p:nvSpPr>
        <p:spPr>
          <a:xfrm>
            <a:off x="304800" y="8343900"/>
            <a:ext cx="176784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CÔNG SUẤT MẠCH GIẢI MÃ 5-32		dùng hàm Average trong Cadence: P</a:t>
            </a:r>
            <a:r>
              <a:rPr lang="en-US" sz="2400">
                <a:solidFill>
                  <a:srgbClr val="FF0000"/>
                </a:solidFill>
              </a:rPr>
              <a:t>avg </a:t>
            </a:r>
            <a:r>
              <a:rPr lang="en-US" sz="3200">
                <a:solidFill>
                  <a:srgbClr val="FF0000"/>
                </a:solidFill>
              </a:rPr>
              <a:t>= 42.9  (uW). </a:t>
            </a:r>
          </a:p>
        </p:txBody>
      </p:sp>
    </p:spTree>
    <p:extLst>
      <p:ext uri="{BB962C8B-B14F-4D97-AF65-F5344CB8AC3E}">
        <p14:creationId xmlns:p14="http://schemas.microsoft.com/office/powerpoint/2010/main" val="164860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9D21-FC44-F231-6F15-7D557DFFC1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310AFA-6BB7-2E0A-8330-13960227E454}"/>
              </a:ext>
            </a:extLst>
          </p:cNvPr>
          <p:cNvSpPr/>
          <p:nvPr/>
        </p:nvSpPr>
        <p:spPr>
          <a:xfrm>
            <a:off x="0" y="-285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3" name="Group 3">
            <a:extLst>
              <a:ext uri="{FF2B5EF4-FFF2-40B4-BE49-F238E27FC236}">
                <a16:creationId xmlns:a16="http://schemas.microsoft.com/office/drawing/2014/main" id="{0498841B-7564-0187-9CCD-7B51AC760C62}"/>
              </a:ext>
            </a:extLst>
          </p:cNvPr>
          <p:cNvGrpSpPr/>
          <p:nvPr/>
        </p:nvGrpSpPr>
        <p:grpSpPr>
          <a:xfrm>
            <a:off x="-2057400" y="-1130730"/>
            <a:ext cx="8221951" cy="12620587"/>
            <a:chOff x="0" y="-38100"/>
            <a:chExt cx="1472501" cy="3712241"/>
          </a:xfrm>
          <a:effectLst>
            <a:outerShdw blurRad="63500" sx="102000" sy="102000" algn="ctr" rotWithShape="0">
              <a:prstClr val="black">
                <a:alpha val="40000"/>
              </a:prstClr>
            </a:outerShdw>
          </a:effectLst>
        </p:grpSpPr>
        <p:sp>
          <p:nvSpPr>
            <p:cNvPr id="4" name="Freeform 4">
              <a:extLst>
                <a:ext uri="{FF2B5EF4-FFF2-40B4-BE49-F238E27FC236}">
                  <a16:creationId xmlns:a16="http://schemas.microsoft.com/office/drawing/2014/main" id="{C912A112-6E72-A821-6F23-794B3E9C5150}"/>
                </a:ext>
              </a:extLst>
            </p:cNvPr>
            <p:cNvSpPr/>
            <p:nvPr/>
          </p:nvSpPr>
          <p:spPr>
            <a:xfrm>
              <a:off x="0" y="0"/>
              <a:ext cx="1472501" cy="3674141"/>
            </a:xfrm>
            <a:custGeom>
              <a:avLst/>
              <a:gdLst/>
              <a:ahLst/>
              <a:cxnLst/>
              <a:rect l="l" t="t" r="r" b="b"/>
              <a:pathLst>
                <a:path w="1472501" h="3674141">
                  <a:moveTo>
                    <a:pt x="0" y="0"/>
                  </a:moveTo>
                  <a:lnTo>
                    <a:pt x="1472501" y="0"/>
                  </a:lnTo>
                  <a:lnTo>
                    <a:pt x="1472501" y="3674141"/>
                  </a:lnTo>
                  <a:lnTo>
                    <a:pt x="0" y="3674141"/>
                  </a:lnTo>
                  <a:close/>
                </a:path>
              </a:pathLst>
            </a:custGeom>
            <a:solidFill>
              <a:srgbClr val="006CCD"/>
            </a:solidFill>
          </p:spPr>
          <p:txBody>
            <a:bodyPr/>
            <a:lstStyle/>
            <a:p>
              <a:endParaRPr lang="en-US"/>
            </a:p>
          </p:txBody>
        </p:sp>
        <p:sp>
          <p:nvSpPr>
            <p:cNvPr id="5" name="TextBox 5">
              <a:extLst>
                <a:ext uri="{FF2B5EF4-FFF2-40B4-BE49-F238E27FC236}">
                  <a16:creationId xmlns:a16="http://schemas.microsoft.com/office/drawing/2014/main" id="{55FE5B47-F665-612E-39E6-22D28689AB17}"/>
                </a:ext>
              </a:extLst>
            </p:cNvPr>
            <p:cNvSpPr txBox="1"/>
            <p:nvPr/>
          </p:nvSpPr>
          <p:spPr>
            <a:xfrm>
              <a:off x="0" y="-38100"/>
              <a:ext cx="1472501" cy="3712241"/>
            </a:xfrm>
            <a:prstGeom prst="rect">
              <a:avLst/>
            </a:prstGeom>
          </p:spPr>
          <p:txBody>
            <a:bodyPr lIns="50800" tIns="50800" rIns="50800" bIns="50800" rtlCol="0" anchor="ctr"/>
            <a:lstStyle/>
            <a:p>
              <a:pPr algn="ctr">
                <a:lnSpc>
                  <a:spcPts val="2199"/>
                </a:lnSpc>
              </a:pPr>
              <a:endParaRPr/>
            </a:p>
          </p:txBody>
        </p:sp>
      </p:grpSp>
      <p:grpSp>
        <p:nvGrpSpPr>
          <p:cNvPr id="17" name="Group 17">
            <a:extLst>
              <a:ext uri="{FF2B5EF4-FFF2-40B4-BE49-F238E27FC236}">
                <a16:creationId xmlns:a16="http://schemas.microsoft.com/office/drawing/2014/main" id="{6B0F86A6-45E0-C115-1FC8-6B9205FB5722}"/>
              </a:ext>
            </a:extLst>
          </p:cNvPr>
          <p:cNvGrpSpPr/>
          <p:nvPr/>
        </p:nvGrpSpPr>
        <p:grpSpPr>
          <a:xfrm>
            <a:off x="2088358" y="8284497"/>
            <a:ext cx="978934" cy="698449"/>
            <a:chOff x="0" y="0"/>
            <a:chExt cx="178358" cy="145575"/>
          </a:xfrm>
        </p:grpSpPr>
        <p:sp>
          <p:nvSpPr>
            <p:cNvPr id="18" name="Freeform 18">
              <a:extLst>
                <a:ext uri="{FF2B5EF4-FFF2-40B4-BE49-F238E27FC236}">
                  <a16:creationId xmlns:a16="http://schemas.microsoft.com/office/drawing/2014/main" id="{8B7C0A60-7E9D-B77F-DBEF-9D916446E3B0}"/>
                </a:ext>
              </a:extLst>
            </p:cNvPr>
            <p:cNvSpPr/>
            <p:nvPr/>
          </p:nvSpPr>
          <p:spPr>
            <a:xfrm>
              <a:off x="0" y="0"/>
              <a:ext cx="178358" cy="145575"/>
            </a:xfrm>
            <a:custGeom>
              <a:avLst/>
              <a:gdLst/>
              <a:ahLst/>
              <a:cxnLst/>
              <a:rect l="l" t="t" r="r" b="b"/>
              <a:pathLst>
                <a:path w="178358" h="145575">
                  <a:moveTo>
                    <a:pt x="0" y="0"/>
                  </a:moveTo>
                  <a:lnTo>
                    <a:pt x="178358" y="0"/>
                  </a:lnTo>
                  <a:lnTo>
                    <a:pt x="178358" y="145575"/>
                  </a:lnTo>
                  <a:lnTo>
                    <a:pt x="0" y="145575"/>
                  </a:lnTo>
                  <a:close/>
                </a:path>
              </a:pathLst>
            </a:custGeom>
            <a:solidFill>
              <a:srgbClr val="2254C5"/>
            </a:solidFill>
          </p:spPr>
          <p:txBody>
            <a:bodyPr/>
            <a:lstStyle/>
            <a:p>
              <a:endParaRPr lang="en-US"/>
            </a:p>
          </p:txBody>
        </p:sp>
        <p:sp>
          <p:nvSpPr>
            <p:cNvPr id="19" name="TextBox 19">
              <a:extLst>
                <a:ext uri="{FF2B5EF4-FFF2-40B4-BE49-F238E27FC236}">
                  <a16:creationId xmlns:a16="http://schemas.microsoft.com/office/drawing/2014/main" id="{6F623770-E37E-A5ED-3C86-8005439FCEB6}"/>
                </a:ext>
              </a:extLst>
            </p:cNvPr>
            <p:cNvSpPr txBox="1"/>
            <p:nvPr/>
          </p:nvSpPr>
          <p:spPr>
            <a:xfrm>
              <a:off x="0" y="-38100"/>
              <a:ext cx="178358" cy="183675"/>
            </a:xfrm>
            <a:prstGeom prst="rect">
              <a:avLst/>
            </a:prstGeom>
          </p:spPr>
          <p:txBody>
            <a:bodyPr lIns="50800" tIns="50800" rIns="50800" bIns="50800" rtlCol="0" anchor="ctr"/>
            <a:lstStyle/>
            <a:p>
              <a:pPr algn="ctr">
                <a:lnSpc>
                  <a:spcPts val="2199"/>
                </a:lnSpc>
              </a:pPr>
              <a:endParaRPr/>
            </a:p>
          </p:txBody>
        </p:sp>
      </p:grpSp>
      <p:sp>
        <p:nvSpPr>
          <p:cNvPr id="20" name="Freeform 20">
            <a:extLst>
              <a:ext uri="{FF2B5EF4-FFF2-40B4-BE49-F238E27FC236}">
                <a16:creationId xmlns:a16="http://schemas.microsoft.com/office/drawing/2014/main" id="{296A458C-23CF-F782-77AB-B38753164BB5}"/>
              </a:ext>
            </a:extLst>
          </p:cNvPr>
          <p:cNvSpPr/>
          <p:nvPr/>
        </p:nvSpPr>
        <p:spPr>
          <a:xfrm>
            <a:off x="2238749" y="8617807"/>
            <a:ext cx="678151" cy="169538"/>
          </a:xfrm>
          <a:custGeom>
            <a:avLst/>
            <a:gdLst/>
            <a:ahLst/>
            <a:cxnLst/>
            <a:rect l="l" t="t" r="r" b="b"/>
            <a:pathLst>
              <a:path w="678151" h="169538">
                <a:moveTo>
                  <a:pt x="0" y="0"/>
                </a:moveTo>
                <a:lnTo>
                  <a:pt x="678150" y="0"/>
                </a:lnTo>
                <a:lnTo>
                  <a:pt x="678150" y="169537"/>
                </a:lnTo>
                <a:lnTo>
                  <a:pt x="0" y="1695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3">
            <a:extLst>
              <a:ext uri="{FF2B5EF4-FFF2-40B4-BE49-F238E27FC236}">
                <a16:creationId xmlns:a16="http://schemas.microsoft.com/office/drawing/2014/main" id="{479D0B90-0FE9-FB0D-D974-1B8415DEE719}"/>
              </a:ext>
            </a:extLst>
          </p:cNvPr>
          <p:cNvSpPr txBox="1"/>
          <p:nvPr/>
        </p:nvSpPr>
        <p:spPr>
          <a:xfrm>
            <a:off x="17231101" y="678211"/>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06</a:t>
            </a:r>
          </a:p>
        </p:txBody>
      </p:sp>
      <p:grpSp>
        <p:nvGrpSpPr>
          <p:cNvPr id="30" name="Group 29">
            <a:extLst>
              <a:ext uri="{FF2B5EF4-FFF2-40B4-BE49-F238E27FC236}">
                <a16:creationId xmlns:a16="http://schemas.microsoft.com/office/drawing/2014/main" id="{E6509A6F-B2E6-E34E-F2D3-56D664992D7A}"/>
              </a:ext>
            </a:extLst>
          </p:cNvPr>
          <p:cNvGrpSpPr/>
          <p:nvPr/>
        </p:nvGrpSpPr>
        <p:grpSpPr>
          <a:xfrm>
            <a:off x="16270179" y="3941642"/>
            <a:ext cx="6645250" cy="7364963"/>
            <a:chOff x="15542652" y="-46763"/>
            <a:chExt cx="6645250" cy="7364963"/>
          </a:xfrm>
        </p:grpSpPr>
        <p:grpSp>
          <p:nvGrpSpPr>
            <p:cNvPr id="31" name="Group 46">
              <a:extLst>
                <a:ext uri="{FF2B5EF4-FFF2-40B4-BE49-F238E27FC236}">
                  <a16:creationId xmlns:a16="http://schemas.microsoft.com/office/drawing/2014/main" id="{777FE40D-A64E-8AC7-89F0-59001BCF9612}"/>
                </a:ext>
              </a:extLst>
            </p:cNvPr>
            <p:cNvGrpSpPr/>
            <p:nvPr/>
          </p:nvGrpSpPr>
          <p:grpSpPr>
            <a:xfrm>
              <a:off x="15542652" y="-46763"/>
              <a:ext cx="6645250" cy="5439964"/>
              <a:chOff x="0" y="0"/>
              <a:chExt cx="853261" cy="698500"/>
            </a:xfrm>
          </p:grpSpPr>
          <p:sp>
            <p:nvSpPr>
              <p:cNvPr id="35" name="Freeform 47">
                <a:extLst>
                  <a:ext uri="{FF2B5EF4-FFF2-40B4-BE49-F238E27FC236}">
                    <a16:creationId xmlns:a16="http://schemas.microsoft.com/office/drawing/2014/main" id="{08FBBEF0-2895-4FE8-4424-969CB9196B55}"/>
                  </a:ext>
                </a:extLst>
              </p:cNvPr>
              <p:cNvSpPr/>
              <p:nvPr/>
            </p:nvSpPr>
            <p:spPr>
              <a:xfrm>
                <a:off x="11409" y="0"/>
                <a:ext cx="830442" cy="698500"/>
              </a:xfrm>
              <a:custGeom>
                <a:avLst/>
                <a:gdLst/>
                <a:ahLst/>
                <a:cxnLst/>
                <a:rect l="l" t="t" r="r" b="b"/>
                <a:pathLst>
                  <a:path w="830442" h="698500">
                    <a:moveTo>
                      <a:pt x="811971" y="400607"/>
                    </a:moveTo>
                    <a:lnTo>
                      <a:pt x="668532" y="647143"/>
                    </a:lnTo>
                    <a:cubicBezTo>
                      <a:pt x="650032" y="678939"/>
                      <a:pt x="616021" y="698500"/>
                      <a:pt x="579235" y="698500"/>
                    </a:cubicBezTo>
                    <a:lnTo>
                      <a:pt x="251208" y="698500"/>
                    </a:lnTo>
                    <a:cubicBezTo>
                      <a:pt x="214421" y="698500"/>
                      <a:pt x="180410" y="678939"/>
                      <a:pt x="161911" y="647143"/>
                    </a:cubicBezTo>
                    <a:lnTo>
                      <a:pt x="18471" y="400607"/>
                    </a:lnTo>
                    <a:cubicBezTo>
                      <a:pt x="0" y="368860"/>
                      <a:pt x="0" y="329640"/>
                      <a:pt x="18471" y="297893"/>
                    </a:cubicBezTo>
                    <a:lnTo>
                      <a:pt x="161911" y="51357"/>
                    </a:lnTo>
                    <a:cubicBezTo>
                      <a:pt x="180410" y="19561"/>
                      <a:pt x="214421" y="0"/>
                      <a:pt x="251208" y="0"/>
                    </a:cubicBezTo>
                    <a:lnTo>
                      <a:pt x="579235" y="0"/>
                    </a:lnTo>
                    <a:cubicBezTo>
                      <a:pt x="616021" y="0"/>
                      <a:pt x="650032" y="19561"/>
                      <a:pt x="668532" y="51357"/>
                    </a:cubicBezTo>
                    <a:lnTo>
                      <a:pt x="811971" y="297893"/>
                    </a:lnTo>
                    <a:cubicBezTo>
                      <a:pt x="830442" y="329640"/>
                      <a:pt x="830442" y="368860"/>
                      <a:pt x="811971" y="400607"/>
                    </a:cubicBezTo>
                    <a:close/>
                  </a:path>
                </a:pathLst>
              </a:custGeom>
              <a:gradFill rotWithShape="1">
                <a:gsLst>
                  <a:gs pos="0">
                    <a:srgbClr val="8C52FF">
                      <a:alpha val="100000"/>
                    </a:srgbClr>
                  </a:gs>
                  <a:gs pos="100000">
                    <a:srgbClr val="5CE1E6">
                      <a:alpha val="100000"/>
                    </a:srgbClr>
                  </a:gs>
                </a:gsLst>
                <a:lin ang="0"/>
              </a:gradFill>
              <a:ln w="142875" cap="rnd">
                <a:solidFill>
                  <a:srgbClr val="FFFFFF"/>
                </a:solidFill>
                <a:prstDash val="solid"/>
                <a:round/>
              </a:ln>
            </p:spPr>
            <p:txBody>
              <a:bodyPr/>
              <a:lstStyle/>
              <a:p>
                <a:endParaRPr lang="en-US"/>
              </a:p>
            </p:txBody>
          </p:sp>
          <p:sp>
            <p:nvSpPr>
              <p:cNvPr id="36" name="TextBox 48">
                <a:extLst>
                  <a:ext uri="{FF2B5EF4-FFF2-40B4-BE49-F238E27FC236}">
                    <a16:creationId xmlns:a16="http://schemas.microsoft.com/office/drawing/2014/main" id="{82C6E7DE-D6AD-9858-29F9-B75D3D34A507}"/>
                  </a:ext>
                </a:extLst>
              </p:cNvPr>
              <p:cNvSpPr txBox="1"/>
              <p:nvPr/>
            </p:nvSpPr>
            <p:spPr>
              <a:xfrm>
                <a:off x="114300" y="-38100"/>
                <a:ext cx="624661"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32" name="Group 49">
              <a:extLst>
                <a:ext uri="{FF2B5EF4-FFF2-40B4-BE49-F238E27FC236}">
                  <a16:creationId xmlns:a16="http://schemas.microsoft.com/office/drawing/2014/main" id="{980DD93F-3B14-C224-D117-90A1318D9628}"/>
                </a:ext>
              </a:extLst>
            </p:cNvPr>
            <p:cNvGrpSpPr/>
            <p:nvPr/>
          </p:nvGrpSpPr>
          <p:grpSpPr>
            <a:xfrm>
              <a:off x="15909657" y="4371118"/>
              <a:ext cx="3429332" cy="2947082"/>
              <a:chOff x="0" y="0"/>
              <a:chExt cx="812800" cy="698500"/>
            </a:xfrm>
          </p:grpSpPr>
          <p:sp>
            <p:nvSpPr>
              <p:cNvPr id="33" name="Freeform 50">
                <a:extLst>
                  <a:ext uri="{FF2B5EF4-FFF2-40B4-BE49-F238E27FC236}">
                    <a16:creationId xmlns:a16="http://schemas.microsoft.com/office/drawing/2014/main" id="{A1ABD610-C1D6-1E20-A9EF-65BEFC3B467C}"/>
                  </a:ext>
                </a:extLst>
              </p:cNvPr>
              <p:cNvSpPr/>
              <p:nvPr/>
            </p:nvSpPr>
            <p:spPr>
              <a:xfrm>
                <a:off x="12572" y="0"/>
                <a:ext cx="787657" cy="698500"/>
              </a:xfrm>
              <a:custGeom>
                <a:avLst/>
                <a:gdLst/>
                <a:ahLst/>
                <a:cxnLst/>
                <a:rect l="l" t="t" r="r" b="b"/>
                <a:pathLst>
                  <a:path w="787657" h="698500">
                    <a:moveTo>
                      <a:pt x="767304" y="405838"/>
                    </a:moveTo>
                    <a:lnTo>
                      <a:pt x="629952" y="641912"/>
                    </a:lnTo>
                    <a:cubicBezTo>
                      <a:pt x="609568" y="676947"/>
                      <a:pt x="572092" y="698500"/>
                      <a:pt x="531559" y="698500"/>
                    </a:cubicBezTo>
                    <a:lnTo>
                      <a:pt x="256097" y="698500"/>
                    </a:lnTo>
                    <a:cubicBezTo>
                      <a:pt x="215564" y="698500"/>
                      <a:pt x="178088" y="676947"/>
                      <a:pt x="157704" y="641912"/>
                    </a:cubicBezTo>
                    <a:lnTo>
                      <a:pt x="20352" y="405838"/>
                    </a:lnTo>
                    <a:cubicBezTo>
                      <a:pt x="0" y="370858"/>
                      <a:pt x="0" y="327642"/>
                      <a:pt x="20352" y="292662"/>
                    </a:cubicBezTo>
                    <a:lnTo>
                      <a:pt x="157704" y="56588"/>
                    </a:lnTo>
                    <a:cubicBezTo>
                      <a:pt x="178088" y="21553"/>
                      <a:pt x="215564" y="0"/>
                      <a:pt x="256097" y="0"/>
                    </a:cubicBezTo>
                    <a:lnTo>
                      <a:pt x="531559" y="0"/>
                    </a:lnTo>
                    <a:cubicBezTo>
                      <a:pt x="572092" y="0"/>
                      <a:pt x="609568" y="21553"/>
                      <a:pt x="629952" y="56588"/>
                    </a:cubicBezTo>
                    <a:lnTo>
                      <a:pt x="767304" y="292662"/>
                    </a:lnTo>
                    <a:cubicBezTo>
                      <a:pt x="787656" y="327642"/>
                      <a:pt x="787656" y="370858"/>
                      <a:pt x="767304" y="405838"/>
                    </a:cubicBezTo>
                    <a:close/>
                  </a:path>
                </a:pathLst>
              </a:custGeom>
              <a:solidFill>
                <a:srgbClr val="000000">
                  <a:alpha val="0"/>
                </a:srgbClr>
              </a:solidFill>
              <a:ln w="66675" cap="rnd">
                <a:gradFill>
                  <a:gsLst>
                    <a:gs pos="0">
                      <a:srgbClr val="5CE1E6">
                        <a:alpha val="100000"/>
                      </a:srgbClr>
                    </a:gs>
                    <a:gs pos="100000">
                      <a:srgbClr val="8C52FF">
                        <a:alpha val="100000"/>
                      </a:srgbClr>
                    </a:gs>
                  </a:gsLst>
                  <a:lin ang="0"/>
                </a:gradFill>
                <a:prstDash val="solid"/>
                <a:round/>
              </a:ln>
            </p:spPr>
            <p:txBody>
              <a:bodyPr/>
              <a:lstStyle/>
              <a:p>
                <a:endParaRPr lang="en-US"/>
              </a:p>
            </p:txBody>
          </p:sp>
          <p:sp>
            <p:nvSpPr>
              <p:cNvPr id="34" name="TextBox 51">
                <a:extLst>
                  <a:ext uri="{FF2B5EF4-FFF2-40B4-BE49-F238E27FC236}">
                    <a16:creationId xmlns:a16="http://schemas.microsoft.com/office/drawing/2014/main" id="{0A8DB9FD-D683-909A-A302-BC76C0DB266D}"/>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sp>
        <p:nvSpPr>
          <p:cNvPr id="40" name="TextBox 39">
            <a:extLst>
              <a:ext uri="{FF2B5EF4-FFF2-40B4-BE49-F238E27FC236}">
                <a16:creationId xmlns:a16="http://schemas.microsoft.com/office/drawing/2014/main" id="{D6C46B2C-FE29-3C8D-D396-B19682EA31A7}"/>
              </a:ext>
            </a:extLst>
          </p:cNvPr>
          <p:cNvSpPr txBox="1"/>
          <p:nvPr/>
        </p:nvSpPr>
        <p:spPr>
          <a:xfrm>
            <a:off x="6285212" y="1193066"/>
            <a:ext cx="11088388" cy="8217634"/>
          </a:xfrm>
          <a:prstGeom prst="rect">
            <a:avLst/>
          </a:prstGeom>
          <a:noFill/>
        </p:spPr>
        <p:txBody>
          <a:bodyPr wrap="square">
            <a:spAutoFit/>
          </a:bodyPr>
          <a:lstStyle/>
          <a:p>
            <a:pPr algn="just"/>
            <a:r>
              <a:rPr lang="en-US" sz="4400" b="1">
                <a:effectLst/>
                <a:latin typeface="Times New Roman" panose="02020603050405020304" pitchFamily="18" charset="0"/>
                <a:ea typeface="Arial" panose="020B0604020202020204" pitchFamily="34" charset="0"/>
              </a:rPr>
              <a:t>Nguyên lý hoạt động</a:t>
            </a:r>
            <a:r>
              <a:rPr lang="en-US" sz="4400">
                <a:effectLst/>
                <a:latin typeface="Times New Roman" panose="02020603050405020304" pitchFamily="18" charset="0"/>
                <a:ea typeface="Arial" panose="020B0604020202020204" pitchFamily="34" charset="0"/>
              </a:rPr>
              <a:t>: </a:t>
            </a:r>
            <a:r>
              <a:rPr lang="vi-VN" sz="4400">
                <a:effectLst/>
                <a:latin typeface="Times New Roman" panose="02020603050405020304" pitchFamily="18" charset="0"/>
                <a:ea typeface="Arial" panose="020B0604020202020204" pitchFamily="34" charset="0"/>
              </a:rPr>
              <a:t>Khi mạch nạp trước được kích hoạt (PRE = 0), các bóng bán</a:t>
            </a:r>
            <a:r>
              <a:rPr lang="en-US" sz="4400">
                <a:effectLst/>
                <a:latin typeface="Times New Roman" panose="02020603050405020304" pitchFamily="18" charset="0"/>
                <a:ea typeface="Arial" panose="020B0604020202020204" pitchFamily="34" charset="0"/>
              </a:rPr>
              <a:t> </a:t>
            </a:r>
            <a:r>
              <a:rPr lang="vi-VN" sz="4400">
                <a:effectLst/>
                <a:latin typeface="Times New Roman" panose="02020603050405020304" pitchFamily="18" charset="0"/>
                <a:ea typeface="Arial" panose="020B0604020202020204" pitchFamily="34" charset="0"/>
              </a:rPr>
              <a:t>dẫn mở ra và cho phép dòng điện chảy qua Q1 và Q2 để nạp điện vào chúng. Quá</a:t>
            </a:r>
            <a:r>
              <a:rPr lang="en-US" sz="4400">
                <a:effectLst/>
                <a:latin typeface="Times New Roman" panose="02020603050405020304" pitchFamily="18" charset="0"/>
                <a:ea typeface="Arial" panose="020B0604020202020204" pitchFamily="34" charset="0"/>
              </a:rPr>
              <a:t> </a:t>
            </a:r>
            <a:r>
              <a:rPr lang="vi-VN" sz="4400">
                <a:effectLst/>
                <a:latin typeface="Times New Roman" panose="02020603050405020304" pitchFamily="18" charset="0"/>
                <a:ea typeface="Arial" panose="020B0604020202020204" pitchFamily="34" charset="0"/>
              </a:rPr>
              <a:t>trình này đẩy các BL và BLB lên mức điện áp cao, thường là mức điện áp nguồn</a:t>
            </a:r>
            <a:r>
              <a:rPr lang="en-US" sz="4400">
                <a:effectLst/>
                <a:latin typeface="Times New Roman" panose="02020603050405020304" pitchFamily="18" charset="0"/>
                <a:ea typeface="Arial" panose="020B0604020202020204" pitchFamily="34" charset="0"/>
              </a:rPr>
              <a:t> </a:t>
            </a:r>
            <a:r>
              <a:rPr lang="vi-VN" sz="4400">
                <a:effectLst/>
                <a:latin typeface="Times New Roman" panose="02020603050405020304" pitchFamily="18" charset="0"/>
                <a:ea typeface="Arial" panose="020B0604020202020204" pitchFamily="34" charset="0"/>
              </a:rPr>
              <a:t>cung cấp. Đồng thời Q3 dùng để điều chỉnh nạp xả giữ mức điện áp giữa hai đường</a:t>
            </a:r>
            <a:r>
              <a:rPr lang="en-US" sz="4400">
                <a:effectLst/>
                <a:latin typeface="Times New Roman" panose="02020603050405020304" pitchFamily="18" charset="0"/>
                <a:ea typeface="Arial" panose="020B0604020202020204" pitchFamily="34" charset="0"/>
              </a:rPr>
              <a:t> </a:t>
            </a:r>
            <a:r>
              <a:rPr lang="vi-VN" sz="4400">
                <a:effectLst/>
                <a:latin typeface="Times New Roman" panose="02020603050405020304" pitchFamily="18" charset="0"/>
                <a:ea typeface="Arial" panose="020B0604020202020204" pitchFamily="34" charset="0"/>
              </a:rPr>
              <a:t>BL và BLB được cân bằng và qua đó quá trình truy xuất bộ nhớ mới được thựchiện. Quá trình trên nhằm làm đảm bảo tính chính xác và ổn định cho quá trình</a:t>
            </a:r>
            <a:r>
              <a:rPr lang="en-US" sz="4400">
                <a:effectLst/>
                <a:latin typeface="Times New Roman" panose="02020603050405020304" pitchFamily="18" charset="0"/>
                <a:ea typeface="Arial" panose="020B0604020202020204" pitchFamily="34" charset="0"/>
              </a:rPr>
              <a:t> </a:t>
            </a:r>
            <a:r>
              <a:rPr lang="vi-VN" sz="4400">
                <a:effectLst/>
                <a:latin typeface="Times New Roman" panose="02020603050405020304" pitchFamily="18" charset="0"/>
                <a:ea typeface="Arial" panose="020B0604020202020204" pitchFamily="34" charset="0"/>
              </a:rPr>
              <a:t>hoạt động của bộ nhớ SRAM.</a:t>
            </a:r>
            <a:endParaRPr lang="vi-VN" sz="4400" dirty="0"/>
          </a:p>
        </p:txBody>
      </p:sp>
      <p:pic>
        <p:nvPicPr>
          <p:cNvPr id="42" name="Picture 41">
            <a:extLst>
              <a:ext uri="{FF2B5EF4-FFF2-40B4-BE49-F238E27FC236}">
                <a16:creationId xmlns:a16="http://schemas.microsoft.com/office/drawing/2014/main" id="{BB3056AE-0400-CA0B-12EB-5C05B2A8CD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9510" y="6979965"/>
            <a:ext cx="2277494" cy="2277494"/>
          </a:xfrm>
          <a:prstGeom prst="rect">
            <a:avLst/>
          </a:prstGeom>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345B2378-0E70-07BC-FD4D-FC6197BC829B}"/>
              </a:ext>
            </a:extLst>
          </p:cNvPr>
          <p:cNvPicPr>
            <a:picLocks noChangeAspect="1"/>
          </p:cNvPicPr>
          <p:nvPr/>
        </p:nvPicPr>
        <p:blipFill>
          <a:blip r:embed="rId6"/>
          <a:stretch>
            <a:fillRect/>
          </a:stretch>
        </p:blipFill>
        <p:spPr>
          <a:xfrm>
            <a:off x="128264" y="326469"/>
            <a:ext cx="5814048" cy="5596023"/>
          </a:xfrm>
          <a:prstGeom prst="rect">
            <a:avLst/>
          </a:prstGeom>
        </p:spPr>
      </p:pic>
      <p:sp>
        <p:nvSpPr>
          <p:cNvPr id="6" name="Rectangle: Rounded Corners 5">
            <a:extLst>
              <a:ext uri="{FF2B5EF4-FFF2-40B4-BE49-F238E27FC236}">
                <a16:creationId xmlns:a16="http://schemas.microsoft.com/office/drawing/2014/main" id="{8EC62011-20D0-6A3D-EBBB-E37F082AA072}"/>
              </a:ext>
            </a:extLst>
          </p:cNvPr>
          <p:cNvSpPr/>
          <p:nvPr/>
        </p:nvSpPr>
        <p:spPr>
          <a:xfrm>
            <a:off x="6285212" y="128778"/>
            <a:ext cx="6422092" cy="10033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Mạch nạp trước</a:t>
            </a:r>
          </a:p>
        </p:txBody>
      </p:sp>
    </p:spTree>
    <p:extLst>
      <p:ext uri="{BB962C8B-B14F-4D97-AF65-F5344CB8AC3E}">
        <p14:creationId xmlns:p14="http://schemas.microsoft.com/office/powerpoint/2010/main" val="2708208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B82C3-62FD-A0B6-E416-8AB208AC9D46}"/>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754FC95B-B607-D384-3193-460E67EDA5A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A97EB0CD-21E1-EA24-9320-5AF8DE94F62C}"/>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45938288-9393-42F5-9724-00C87B6CD5A4}"/>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63516018-3745-2FCF-49C8-BA1BDF99EFCF}"/>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7CAE79DE-3761-55B0-2B54-3FF3C000C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27063CF1-0080-7C09-061D-87068E2080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B93ABD7-7604-D798-5E4D-72A3CEB14B2D}"/>
              </a:ext>
            </a:extLst>
          </p:cNvPr>
          <p:cNvPicPr>
            <a:picLocks noChangeAspect="1"/>
          </p:cNvPicPr>
          <p:nvPr/>
        </p:nvPicPr>
        <p:blipFill>
          <a:blip r:embed="rId7"/>
          <a:stretch>
            <a:fillRect/>
          </a:stretch>
        </p:blipFill>
        <p:spPr>
          <a:xfrm>
            <a:off x="152400" y="1943100"/>
            <a:ext cx="7892642" cy="6486317"/>
          </a:xfrm>
          <a:prstGeom prst="rect">
            <a:avLst/>
          </a:prstGeom>
        </p:spPr>
      </p:pic>
      <p:pic>
        <p:nvPicPr>
          <p:cNvPr id="12" name="Picture 11">
            <a:extLst>
              <a:ext uri="{FF2B5EF4-FFF2-40B4-BE49-F238E27FC236}">
                <a16:creationId xmlns:a16="http://schemas.microsoft.com/office/drawing/2014/main" id="{493193A0-0364-976E-74F1-BDF116257169}"/>
              </a:ext>
            </a:extLst>
          </p:cNvPr>
          <p:cNvPicPr>
            <a:picLocks noChangeAspect="1"/>
          </p:cNvPicPr>
          <p:nvPr/>
        </p:nvPicPr>
        <p:blipFill>
          <a:blip r:embed="rId8"/>
          <a:stretch>
            <a:fillRect/>
          </a:stretch>
        </p:blipFill>
        <p:spPr>
          <a:xfrm>
            <a:off x="8251006" y="3449458"/>
            <a:ext cx="9525825" cy="4892464"/>
          </a:xfrm>
          <a:prstGeom prst="rect">
            <a:avLst/>
          </a:prstGeom>
        </p:spPr>
      </p:pic>
      <p:sp>
        <p:nvSpPr>
          <p:cNvPr id="9" name="Rectangle: Rounded Corners 8">
            <a:extLst>
              <a:ext uri="{FF2B5EF4-FFF2-40B4-BE49-F238E27FC236}">
                <a16:creationId xmlns:a16="http://schemas.microsoft.com/office/drawing/2014/main" id="{CC778249-5099-D8F5-17CF-1143ABEA8559}"/>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NẠP TRƯỚC</a:t>
            </a:r>
            <a:endParaRPr lang="vi-VN" sz="4000" b="1">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0FA71E9C-03A7-B206-3E61-A4CD94F2CEB8}"/>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3" name="Rectangle 12">
            <a:extLst>
              <a:ext uri="{FF2B5EF4-FFF2-40B4-BE49-F238E27FC236}">
                <a16:creationId xmlns:a16="http://schemas.microsoft.com/office/drawing/2014/main" id="{E7DD69E2-6D18-EBF9-93C2-BDF2667CBEF2}"/>
              </a:ext>
            </a:extLst>
          </p:cNvPr>
          <p:cNvSpPr/>
          <p:nvPr/>
        </p:nvSpPr>
        <p:spPr>
          <a:xfrm>
            <a:off x="762000" y="8570837"/>
            <a:ext cx="6631584"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SCHEMATIC MẠCH NẠP TRƯỚC</a:t>
            </a:r>
          </a:p>
        </p:txBody>
      </p:sp>
      <p:sp>
        <p:nvSpPr>
          <p:cNvPr id="14" name="Rectangle 13">
            <a:extLst>
              <a:ext uri="{FF2B5EF4-FFF2-40B4-BE49-F238E27FC236}">
                <a16:creationId xmlns:a16="http://schemas.microsoft.com/office/drawing/2014/main" id="{4304EF1C-9055-60F4-F7CA-3C95372A9DC0}"/>
              </a:ext>
            </a:extLst>
          </p:cNvPr>
          <p:cNvSpPr/>
          <p:nvPr/>
        </p:nvSpPr>
        <p:spPr>
          <a:xfrm>
            <a:off x="8652642" y="8570837"/>
            <a:ext cx="8873357"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ĐÓNG GÓI VÀ CẤP XUNG, NGUỒN KIỂM TRA MẠCH </a:t>
            </a:r>
          </a:p>
        </p:txBody>
      </p:sp>
      <p:pic>
        <p:nvPicPr>
          <p:cNvPr id="15" name="Picture 14">
            <a:extLst>
              <a:ext uri="{FF2B5EF4-FFF2-40B4-BE49-F238E27FC236}">
                <a16:creationId xmlns:a16="http://schemas.microsoft.com/office/drawing/2014/main" id="{69BD4BCC-09DA-231C-0718-56EB1CB849B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487401" y="1050296"/>
            <a:ext cx="2362200" cy="2362200"/>
          </a:xfrm>
          <a:prstGeom prst="rect">
            <a:avLst/>
          </a:prstGeom>
        </p:spPr>
      </p:pic>
    </p:spTree>
    <p:extLst>
      <p:ext uri="{BB962C8B-B14F-4D97-AF65-F5344CB8AC3E}">
        <p14:creationId xmlns:p14="http://schemas.microsoft.com/office/powerpoint/2010/main" val="4078816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863BC-4714-2D73-290B-2CFDABBB586A}"/>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46E7CAD8-B77F-F984-2E9B-A15609BDE24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816F2CA3-BC09-B50C-B88E-CCE7777C9087}"/>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31038940-369B-8B1F-78B1-C91C15500EFD}"/>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4B67788-1923-92FD-D1E0-86AD0A11E2A7}"/>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CB3CBA05-B767-E0BB-C377-4ECF837979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9B01836E-42B7-0B2B-6097-1A436A159D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F3476421-7624-F362-134B-42CDBB9BD0B6}"/>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NẠP TRƯỚC</a:t>
            </a:r>
            <a:endParaRPr lang="vi-VN" sz="4000" b="1">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68FA7077-2764-0338-2E6E-0F7C3A290F09}"/>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2" name="Rectangle 11">
            <a:extLst>
              <a:ext uri="{FF2B5EF4-FFF2-40B4-BE49-F238E27FC236}">
                <a16:creationId xmlns:a16="http://schemas.microsoft.com/office/drawing/2014/main" id="{E62F3F5B-3307-8E3E-F061-F4889A952541}"/>
              </a:ext>
            </a:extLst>
          </p:cNvPr>
          <p:cNvSpPr/>
          <p:nvPr/>
        </p:nvSpPr>
        <p:spPr>
          <a:xfrm>
            <a:off x="3962400" y="9045664"/>
            <a:ext cx="10589616"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DẠNG SÓNG MẠCH NẠP TRƯỚC (Pre-charge)</a:t>
            </a:r>
          </a:p>
        </p:txBody>
      </p:sp>
      <p:pic>
        <p:nvPicPr>
          <p:cNvPr id="10" name="Picture 9">
            <a:extLst>
              <a:ext uri="{FF2B5EF4-FFF2-40B4-BE49-F238E27FC236}">
                <a16:creationId xmlns:a16="http://schemas.microsoft.com/office/drawing/2014/main" id="{830D6681-C05F-4F38-BF19-248F2409EC65}"/>
              </a:ext>
            </a:extLst>
          </p:cNvPr>
          <p:cNvPicPr>
            <a:picLocks noChangeAspect="1"/>
          </p:cNvPicPr>
          <p:nvPr/>
        </p:nvPicPr>
        <p:blipFill>
          <a:blip r:embed="rId7"/>
          <a:stretch>
            <a:fillRect/>
          </a:stretch>
        </p:blipFill>
        <p:spPr>
          <a:xfrm>
            <a:off x="72771" y="1653976"/>
            <a:ext cx="18060059" cy="6232723"/>
          </a:xfrm>
          <a:prstGeom prst="rect">
            <a:avLst/>
          </a:prstGeom>
        </p:spPr>
      </p:pic>
    </p:spTree>
    <p:extLst>
      <p:ext uri="{BB962C8B-B14F-4D97-AF65-F5344CB8AC3E}">
        <p14:creationId xmlns:p14="http://schemas.microsoft.com/office/powerpoint/2010/main" val="2465917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1AC16-18C1-7268-327F-C1DC4A9FE46D}"/>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8F78996E-8BC9-9ADD-957C-03E65C171B6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FE219B63-9F2E-CFDF-4979-34BEACF043FA}"/>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FAE6BAE4-70F3-684C-FC4C-FF18A17A05F4}"/>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D6ABD7B-7CD1-D576-DF0B-844318E6AC75}"/>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18411D73-146F-1B0E-D48C-3487CBA3C9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E39A1A39-220C-B02E-C8EC-4FADFD1A1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312CCD02-EBD4-B1B9-C6F2-6EF278287EB7}"/>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NẠP TRƯỚC</a:t>
            </a:r>
            <a:endParaRPr lang="vi-VN" sz="4000" b="1">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D94E7689-E808-0A4A-8149-859E1DD0B1B5}"/>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3" name="Rectangle 12">
            <a:extLst>
              <a:ext uri="{FF2B5EF4-FFF2-40B4-BE49-F238E27FC236}">
                <a16:creationId xmlns:a16="http://schemas.microsoft.com/office/drawing/2014/main" id="{582951EB-F4A6-250D-3D1A-592BBA8003E1}"/>
              </a:ext>
            </a:extLst>
          </p:cNvPr>
          <p:cNvSpPr/>
          <p:nvPr/>
        </p:nvSpPr>
        <p:spPr>
          <a:xfrm>
            <a:off x="304800" y="8896800"/>
            <a:ext cx="176784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MẠCH NẠP TRƯỚC Check DRC còn một lỗi ch</a:t>
            </a:r>
            <a:r>
              <a:rPr lang="vi-VN" sz="3200">
                <a:solidFill>
                  <a:srgbClr val="FF0000"/>
                </a:solidFill>
              </a:rPr>
              <a:t>ư</a:t>
            </a:r>
            <a:r>
              <a:rPr lang="en-US" sz="3200">
                <a:solidFill>
                  <a:srgbClr val="FF0000"/>
                </a:solidFill>
              </a:rPr>
              <a:t>a biết fix</a:t>
            </a:r>
          </a:p>
        </p:txBody>
      </p:sp>
      <p:pic>
        <p:nvPicPr>
          <p:cNvPr id="8" name="Picture 7">
            <a:extLst>
              <a:ext uri="{FF2B5EF4-FFF2-40B4-BE49-F238E27FC236}">
                <a16:creationId xmlns:a16="http://schemas.microsoft.com/office/drawing/2014/main" id="{E0635130-A298-4FC4-AAAB-19F257F89576}"/>
              </a:ext>
            </a:extLst>
          </p:cNvPr>
          <p:cNvPicPr>
            <a:picLocks noChangeAspect="1"/>
          </p:cNvPicPr>
          <p:nvPr/>
        </p:nvPicPr>
        <p:blipFill>
          <a:blip r:embed="rId7"/>
          <a:stretch>
            <a:fillRect/>
          </a:stretch>
        </p:blipFill>
        <p:spPr>
          <a:xfrm>
            <a:off x="2389832" y="1633047"/>
            <a:ext cx="13508335" cy="7020905"/>
          </a:xfrm>
          <a:prstGeom prst="rect">
            <a:avLst/>
          </a:prstGeom>
        </p:spPr>
      </p:pic>
    </p:spTree>
    <p:extLst>
      <p:ext uri="{BB962C8B-B14F-4D97-AF65-F5344CB8AC3E}">
        <p14:creationId xmlns:p14="http://schemas.microsoft.com/office/powerpoint/2010/main" val="4134084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1AC16-18C1-7268-327F-C1DC4A9FE46D}"/>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8F78996E-8BC9-9ADD-957C-03E65C171B6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FE219B63-9F2E-CFDF-4979-34BEACF043FA}"/>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FAE6BAE4-70F3-684C-FC4C-FF18A17A05F4}"/>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D6ABD7B-7CD1-D576-DF0B-844318E6AC75}"/>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18411D73-146F-1B0E-D48C-3487CBA3C9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E39A1A39-220C-B02E-C8EC-4FADFD1A1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312CCD02-EBD4-B1B9-C6F2-6EF278287EB7}"/>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NẠP TRƯỚC</a:t>
            </a:r>
            <a:endParaRPr lang="vi-VN" sz="4000" b="1">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D94E7689-E808-0A4A-8149-859E1DD0B1B5}"/>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3" name="Rectangle 12">
            <a:extLst>
              <a:ext uri="{FF2B5EF4-FFF2-40B4-BE49-F238E27FC236}">
                <a16:creationId xmlns:a16="http://schemas.microsoft.com/office/drawing/2014/main" id="{582951EB-F4A6-250D-3D1A-592BBA8003E1}"/>
              </a:ext>
            </a:extLst>
          </p:cNvPr>
          <p:cNvSpPr/>
          <p:nvPr/>
        </p:nvSpPr>
        <p:spPr>
          <a:xfrm>
            <a:off x="304800" y="8896800"/>
            <a:ext cx="176784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MẠCH NẠP TRƯỚC Check LVS đã pass</a:t>
            </a:r>
          </a:p>
        </p:txBody>
      </p:sp>
      <p:pic>
        <p:nvPicPr>
          <p:cNvPr id="10" name="Picture 9">
            <a:extLst>
              <a:ext uri="{FF2B5EF4-FFF2-40B4-BE49-F238E27FC236}">
                <a16:creationId xmlns:a16="http://schemas.microsoft.com/office/drawing/2014/main" id="{70B6F806-EDF4-49D0-A0A5-8314B3E20CE4}"/>
              </a:ext>
            </a:extLst>
          </p:cNvPr>
          <p:cNvPicPr>
            <a:picLocks noChangeAspect="1"/>
          </p:cNvPicPr>
          <p:nvPr/>
        </p:nvPicPr>
        <p:blipFill>
          <a:blip r:embed="rId7"/>
          <a:stretch>
            <a:fillRect/>
          </a:stretch>
        </p:blipFill>
        <p:spPr>
          <a:xfrm>
            <a:off x="2394595" y="1590179"/>
            <a:ext cx="13498809" cy="7106642"/>
          </a:xfrm>
          <a:prstGeom prst="rect">
            <a:avLst/>
          </a:prstGeom>
        </p:spPr>
      </p:pic>
    </p:spTree>
    <p:extLst>
      <p:ext uri="{BB962C8B-B14F-4D97-AF65-F5344CB8AC3E}">
        <p14:creationId xmlns:p14="http://schemas.microsoft.com/office/powerpoint/2010/main" val="678580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120BC-0C46-80E7-F404-D60564C43135}"/>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0C5FA201-C433-5587-6BD6-4FA9A9F7F78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679A70FC-A864-B6B4-B22E-A17B35D38380}"/>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4C402829-F079-6BD8-FA7D-4CA3033ABDB6}"/>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225C8A34-1ECD-3660-63E2-DAE9E6FB7F77}"/>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A9570F61-9070-00CE-0320-519A724FB0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D2BF5914-F2A3-7C2C-9D0A-47DE72ACA1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400C4EF-F554-A2FD-A98E-BBE0EA44F579}"/>
              </a:ext>
            </a:extLst>
          </p:cNvPr>
          <p:cNvSpPr txBox="1"/>
          <p:nvPr/>
        </p:nvSpPr>
        <p:spPr>
          <a:xfrm>
            <a:off x="8038430" y="977802"/>
            <a:ext cx="9372600" cy="769441"/>
          </a:xfrm>
          <a:prstGeom prst="rect">
            <a:avLst/>
          </a:prstGeom>
          <a:noFill/>
        </p:spPr>
        <p:txBody>
          <a:bodyPr wrap="square" rtlCol="0">
            <a:spAutoFit/>
          </a:bodyPr>
          <a:lstStyle/>
          <a:p>
            <a:pPr algn="ctr"/>
            <a:r>
              <a:rPr lang="en-US" sz="4400" b="1">
                <a:solidFill>
                  <a:schemeClr val="tx2">
                    <a:lumMod val="40000"/>
                    <a:lumOff val="60000"/>
                  </a:schemeClr>
                </a:solidFill>
                <a:latin typeface="Arial" panose="020B0604020202020204" pitchFamily="34" charset="0"/>
                <a:cs typeface="Arial" panose="020B0604020202020204" pitchFamily="34" charset="0"/>
              </a:rPr>
              <a:t>NGUYÊN LÝ HOẠT ĐỘNG:</a:t>
            </a:r>
          </a:p>
        </p:txBody>
      </p:sp>
      <p:sp>
        <p:nvSpPr>
          <p:cNvPr id="8" name="Rectangle: Rounded Corners 7">
            <a:extLst>
              <a:ext uri="{FF2B5EF4-FFF2-40B4-BE49-F238E27FC236}">
                <a16:creationId xmlns:a16="http://schemas.microsoft.com/office/drawing/2014/main" id="{67B40C8B-5566-5F97-0BE4-88E8BDF1DBBC}"/>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GHI </a:t>
            </a:r>
            <a:endParaRPr lang="vi-VN" sz="4000" b="1">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548C1778-5709-6E5C-059B-0FE771F60283}"/>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pic>
        <p:nvPicPr>
          <p:cNvPr id="11" name="Picture 10">
            <a:extLst>
              <a:ext uri="{FF2B5EF4-FFF2-40B4-BE49-F238E27FC236}">
                <a16:creationId xmlns:a16="http://schemas.microsoft.com/office/drawing/2014/main" id="{DB6BEBCC-BC5A-3994-0363-93FB4CDF65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08916" y="7213698"/>
            <a:ext cx="3048000" cy="3048000"/>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07DCEF32-AFBD-444F-958D-81EFD7A8311E}"/>
              </a:ext>
            </a:extLst>
          </p:cNvPr>
          <p:cNvPicPr>
            <a:picLocks noChangeAspect="1"/>
          </p:cNvPicPr>
          <p:nvPr/>
        </p:nvPicPr>
        <p:blipFill>
          <a:blip r:embed="rId8"/>
          <a:stretch>
            <a:fillRect/>
          </a:stretch>
        </p:blipFill>
        <p:spPr>
          <a:xfrm>
            <a:off x="320754" y="887049"/>
            <a:ext cx="7907505" cy="6618651"/>
          </a:xfrm>
          <a:prstGeom prst="rect">
            <a:avLst/>
          </a:prstGeom>
        </p:spPr>
      </p:pic>
      <p:pic>
        <p:nvPicPr>
          <p:cNvPr id="13" name="Picture 12">
            <a:extLst>
              <a:ext uri="{FF2B5EF4-FFF2-40B4-BE49-F238E27FC236}">
                <a16:creationId xmlns:a16="http://schemas.microsoft.com/office/drawing/2014/main" id="{BDCCF0C2-1DB6-4F97-A616-8B49C0A17632}"/>
              </a:ext>
            </a:extLst>
          </p:cNvPr>
          <p:cNvPicPr>
            <a:picLocks noChangeAspect="1"/>
          </p:cNvPicPr>
          <p:nvPr/>
        </p:nvPicPr>
        <p:blipFill>
          <a:blip r:embed="rId9"/>
          <a:stretch>
            <a:fillRect/>
          </a:stretch>
        </p:blipFill>
        <p:spPr>
          <a:xfrm>
            <a:off x="159458" y="7476727"/>
            <a:ext cx="8068801" cy="2848373"/>
          </a:xfrm>
          <a:prstGeom prst="rect">
            <a:avLst/>
          </a:prstGeom>
        </p:spPr>
      </p:pic>
      <p:sp>
        <p:nvSpPr>
          <p:cNvPr id="15" name="Rectangle 14">
            <a:extLst>
              <a:ext uri="{FF2B5EF4-FFF2-40B4-BE49-F238E27FC236}">
                <a16:creationId xmlns:a16="http://schemas.microsoft.com/office/drawing/2014/main" id="{B1D18758-8634-4E44-83C8-AA0A1CDA09B9}"/>
              </a:ext>
            </a:extLst>
          </p:cNvPr>
          <p:cNvSpPr/>
          <p:nvPr/>
        </p:nvSpPr>
        <p:spPr>
          <a:xfrm>
            <a:off x="8542387" y="1837996"/>
            <a:ext cx="9144000" cy="5970865"/>
          </a:xfrm>
          <a:prstGeom prst="rect">
            <a:avLst/>
          </a:prstGeom>
        </p:spPr>
        <p:txBody>
          <a:bodyPr>
            <a:spAutoFit/>
          </a:bodyPr>
          <a:lstStyle/>
          <a:p>
            <a:pPr marL="342900" indent="-342900">
              <a:buFont typeface="Arial" panose="020B0604020202020204" pitchFamily="34" charset="0"/>
              <a:buChar char="•"/>
            </a:pPr>
            <a:r>
              <a:rPr lang="vi-VN" sz="2800">
                <a:solidFill>
                  <a:srgbClr val="000000"/>
                </a:solidFill>
                <a:latin typeface="+mj-lt"/>
              </a:rPr>
              <a:t>Khi tín hiệu WE = 0, các transistor M5, M9, M8 và M12 sẽ chuyển sang trạng thái tắt. Điều này có nghĩa là, dù tín hiệu DATA có thay đổi thế nào đi nữa, ngõ ra BL và BLB vẫn sẽ giữ nguyên, không bị ảnh hưởng bởi sự thay đổi này.</a:t>
            </a:r>
          </a:p>
          <a:p>
            <a:pPr marL="342900" indent="-342900">
              <a:buFont typeface="Arial" panose="020B0604020202020204" pitchFamily="34" charset="0"/>
              <a:buChar char="•"/>
            </a:pPr>
            <a:r>
              <a:rPr lang="vi-VN" sz="2800">
                <a:solidFill>
                  <a:srgbClr val="000000"/>
                </a:solidFill>
                <a:latin typeface="+mj-lt"/>
              </a:rPr>
              <a:t>Khi tín hiệu WE = 1, các transistor M5, M9, M8 và M12 sẽ chuyển sang trạng thái bật. Transistor M6, M10 sẽ nối với VDD, transistor M7, M11 nối với đất</a:t>
            </a:r>
            <a:r>
              <a:rPr lang="vi-VN" sz="2800">
                <a:latin typeface="+mj-lt"/>
              </a:rPr>
              <a:t> (ground). Như vậy 2 transistor M6, M7 sẽ tạo thành cổng not và tương tự với</a:t>
            </a:r>
            <a:r>
              <a:rPr lang="en-US" sz="2800">
                <a:latin typeface="+mj-lt"/>
              </a:rPr>
              <a:t> </a:t>
            </a:r>
            <a:r>
              <a:rPr lang="vi-VN" sz="2800">
                <a:latin typeface="+mj-lt"/>
              </a:rPr>
              <a:t>transistor M10, M11.</a:t>
            </a:r>
          </a:p>
          <a:p>
            <a:pPr marL="342900" indent="-342900">
              <a:buFont typeface="Arial" panose="020B0604020202020204" pitchFamily="34" charset="0"/>
              <a:buChar char="•"/>
            </a:pPr>
            <a:r>
              <a:rPr lang="vi-VN" sz="2800">
                <a:latin typeface="+mj-lt"/>
              </a:rPr>
              <a:t>Khi có tín hiệu cho phép ghi (WE = 1), nếu DATA = 0 thì BL sẽ có giá trị</a:t>
            </a:r>
            <a:r>
              <a:rPr lang="en-US" sz="2800">
                <a:latin typeface="+mj-lt"/>
              </a:rPr>
              <a:t> </a:t>
            </a:r>
            <a:r>
              <a:rPr lang="vi-VN" sz="2800">
                <a:latin typeface="+mj-lt"/>
              </a:rPr>
              <a:t>bằng DATA là 0 và BLB có giá trị đảo của DATA là 1. Ngược lại, khi DATA là</a:t>
            </a:r>
            <a:r>
              <a:rPr lang="en-US" sz="2800">
                <a:latin typeface="+mj-lt"/>
              </a:rPr>
              <a:t> </a:t>
            </a:r>
            <a:r>
              <a:rPr lang="vi-VN" sz="2800">
                <a:latin typeface="+mj-lt"/>
              </a:rPr>
              <a:t>1 thì BL sẽ có giá trị là 1 và BLB có giá trị là 0.</a:t>
            </a:r>
            <a:br>
              <a:rPr lang="vi-VN" sz="2000"/>
            </a:br>
            <a:endParaRPr lang="en-US" sz="2000"/>
          </a:p>
        </p:txBody>
      </p:sp>
    </p:spTree>
    <p:extLst>
      <p:ext uri="{BB962C8B-B14F-4D97-AF65-F5344CB8AC3E}">
        <p14:creationId xmlns:p14="http://schemas.microsoft.com/office/powerpoint/2010/main" val="1291373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2E27F-499E-8E13-4A97-7D46BD45BC82}"/>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D25C671C-E1A6-6A92-FDBE-437BF777C35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54E35EC3-8659-E888-0AB4-4CE71A186713}"/>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E231FA02-1682-7A71-750B-1E78094A0D73}"/>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4B352B5-4D00-D220-6C07-1A5E777105C5}"/>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296BB062-655C-9C55-F3AE-7D6A64EAB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AB7A4ED1-09C8-A463-22F6-4EC67B603C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D53723BA-8A74-C208-D623-8767E20ED47A}"/>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GHI </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7129F2FE-80A2-EC49-D3CF-7D3BA35B2FB9}"/>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2" name="Rectangle 11">
            <a:extLst>
              <a:ext uri="{FF2B5EF4-FFF2-40B4-BE49-F238E27FC236}">
                <a16:creationId xmlns:a16="http://schemas.microsoft.com/office/drawing/2014/main" id="{5B874D2F-7256-62FE-C4FB-543672BD39F5}"/>
              </a:ext>
            </a:extLst>
          </p:cNvPr>
          <p:cNvSpPr/>
          <p:nvPr/>
        </p:nvSpPr>
        <p:spPr>
          <a:xfrm>
            <a:off x="1598016" y="8570837"/>
            <a:ext cx="6631584"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SCHEMATIC MẠCH GHI</a:t>
            </a:r>
          </a:p>
        </p:txBody>
      </p:sp>
      <p:sp>
        <p:nvSpPr>
          <p:cNvPr id="14" name="Rectangle 13">
            <a:extLst>
              <a:ext uri="{FF2B5EF4-FFF2-40B4-BE49-F238E27FC236}">
                <a16:creationId xmlns:a16="http://schemas.microsoft.com/office/drawing/2014/main" id="{92E10780-ED28-653C-6018-A3C0A655CF1D}"/>
              </a:ext>
            </a:extLst>
          </p:cNvPr>
          <p:cNvSpPr/>
          <p:nvPr/>
        </p:nvSpPr>
        <p:spPr>
          <a:xfrm>
            <a:off x="10633736" y="8570837"/>
            <a:ext cx="6892263"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ĐÓNG GÓI VÀ KIỂM THƯ MẠCH GHI</a:t>
            </a:r>
          </a:p>
        </p:txBody>
      </p:sp>
      <p:pic>
        <p:nvPicPr>
          <p:cNvPr id="15" name="Picture 14">
            <a:extLst>
              <a:ext uri="{FF2B5EF4-FFF2-40B4-BE49-F238E27FC236}">
                <a16:creationId xmlns:a16="http://schemas.microsoft.com/office/drawing/2014/main" id="{419629F3-0F1D-7BA0-F1F8-050749F3E4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20400" y="1894357"/>
            <a:ext cx="2545684" cy="2545684"/>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A1E0AA63-64F4-4C54-BD74-7E6F3AE06B12}"/>
              </a:ext>
            </a:extLst>
          </p:cNvPr>
          <p:cNvPicPr>
            <a:picLocks noChangeAspect="1"/>
          </p:cNvPicPr>
          <p:nvPr/>
        </p:nvPicPr>
        <p:blipFill>
          <a:blip r:embed="rId8"/>
          <a:stretch>
            <a:fillRect/>
          </a:stretch>
        </p:blipFill>
        <p:spPr>
          <a:xfrm>
            <a:off x="539712" y="1540844"/>
            <a:ext cx="9002818" cy="6553710"/>
          </a:xfrm>
          <a:prstGeom prst="rect">
            <a:avLst/>
          </a:prstGeom>
        </p:spPr>
      </p:pic>
      <p:pic>
        <p:nvPicPr>
          <p:cNvPr id="16" name="Picture 15">
            <a:extLst>
              <a:ext uri="{FF2B5EF4-FFF2-40B4-BE49-F238E27FC236}">
                <a16:creationId xmlns:a16="http://schemas.microsoft.com/office/drawing/2014/main" id="{C6F46577-C78F-4F49-A55A-A0642C44CAF1}"/>
              </a:ext>
            </a:extLst>
          </p:cNvPr>
          <p:cNvPicPr>
            <a:picLocks noChangeAspect="1"/>
          </p:cNvPicPr>
          <p:nvPr/>
        </p:nvPicPr>
        <p:blipFill>
          <a:blip r:embed="rId9"/>
          <a:stretch>
            <a:fillRect/>
          </a:stretch>
        </p:blipFill>
        <p:spPr>
          <a:xfrm>
            <a:off x="10055182" y="4931233"/>
            <a:ext cx="7683876" cy="2803495"/>
          </a:xfrm>
          <a:prstGeom prst="rect">
            <a:avLst/>
          </a:prstGeom>
        </p:spPr>
      </p:pic>
    </p:spTree>
    <p:extLst>
      <p:ext uri="{BB962C8B-B14F-4D97-AF65-F5344CB8AC3E}">
        <p14:creationId xmlns:p14="http://schemas.microsoft.com/office/powerpoint/2010/main" val="908064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48081BB-499F-9EFF-D999-CB9B2B7A632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US"/>
          </a:p>
        </p:txBody>
      </p:sp>
      <p:grpSp>
        <p:nvGrpSpPr>
          <p:cNvPr id="3" name="Group 3">
            <a:extLst>
              <a:ext uri="{FF2B5EF4-FFF2-40B4-BE49-F238E27FC236}">
                <a16:creationId xmlns:a16="http://schemas.microsoft.com/office/drawing/2014/main" id="{73CF80E6-4CFB-89BB-4A3F-95B4778C92F4}"/>
              </a:ext>
            </a:extLst>
          </p:cNvPr>
          <p:cNvGrpSpPr/>
          <p:nvPr/>
        </p:nvGrpSpPr>
        <p:grpSpPr>
          <a:xfrm>
            <a:off x="-1329642" y="5235422"/>
            <a:ext cx="9763961" cy="4429571"/>
            <a:chOff x="0" y="0"/>
            <a:chExt cx="2571578" cy="1166636"/>
          </a:xfrm>
        </p:grpSpPr>
        <p:sp>
          <p:nvSpPr>
            <p:cNvPr id="4" name="Freeform 4">
              <a:extLst>
                <a:ext uri="{FF2B5EF4-FFF2-40B4-BE49-F238E27FC236}">
                  <a16:creationId xmlns:a16="http://schemas.microsoft.com/office/drawing/2014/main" id="{7C630DAE-1012-5C9F-7D1D-622D8E2D6A38}"/>
                </a:ext>
              </a:extLst>
            </p:cNvPr>
            <p:cNvSpPr/>
            <p:nvPr/>
          </p:nvSpPr>
          <p:spPr>
            <a:xfrm>
              <a:off x="0" y="0"/>
              <a:ext cx="2571578" cy="1166636"/>
            </a:xfrm>
            <a:custGeom>
              <a:avLst/>
              <a:gdLst/>
              <a:ahLst/>
              <a:cxnLst/>
              <a:rect l="l" t="t" r="r" b="b"/>
              <a:pathLst>
                <a:path w="2571578" h="1166636">
                  <a:moveTo>
                    <a:pt x="0" y="0"/>
                  </a:moveTo>
                  <a:lnTo>
                    <a:pt x="2571578" y="0"/>
                  </a:lnTo>
                  <a:lnTo>
                    <a:pt x="2571578" y="1166636"/>
                  </a:lnTo>
                  <a:lnTo>
                    <a:pt x="0" y="1166636"/>
                  </a:lnTo>
                  <a:close/>
                </a:path>
              </a:pathLst>
            </a:custGeom>
            <a:solidFill>
              <a:srgbClr val="006CCD"/>
            </a:solidFill>
          </p:spPr>
          <p:txBody>
            <a:bodyPr/>
            <a:lstStyle/>
            <a:p>
              <a:endParaRPr lang="en-US"/>
            </a:p>
          </p:txBody>
        </p:sp>
        <p:sp>
          <p:nvSpPr>
            <p:cNvPr id="5" name="TextBox 5">
              <a:extLst>
                <a:ext uri="{FF2B5EF4-FFF2-40B4-BE49-F238E27FC236}">
                  <a16:creationId xmlns:a16="http://schemas.microsoft.com/office/drawing/2014/main" id="{0649F2C5-7459-838A-9F77-686361342396}"/>
                </a:ext>
              </a:extLst>
            </p:cNvPr>
            <p:cNvSpPr txBox="1"/>
            <p:nvPr/>
          </p:nvSpPr>
          <p:spPr>
            <a:xfrm>
              <a:off x="0" y="-38100"/>
              <a:ext cx="2571578" cy="1204736"/>
            </a:xfrm>
            <a:prstGeom prst="rect">
              <a:avLst/>
            </a:prstGeom>
          </p:spPr>
          <p:txBody>
            <a:bodyPr lIns="50800" tIns="50800" rIns="50800" bIns="50800" rtlCol="0" anchor="ctr"/>
            <a:lstStyle/>
            <a:p>
              <a:pPr algn="ctr">
                <a:lnSpc>
                  <a:spcPts val="2199"/>
                </a:lnSpc>
              </a:pPr>
              <a:endParaRPr/>
            </a:p>
          </p:txBody>
        </p:sp>
      </p:grpSp>
      <p:grpSp>
        <p:nvGrpSpPr>
          <p:cNvPr id="6" name="Group 8">
            <a:extLst>
              <a:ext uri="{FF2B5EF4-FFF2-40B4-BE49-F238E27FC236}">
                <a16:creationId xmlns:a16="http://schemas.microsoft.com/office/drawing/2014/main" id="{459C070F-2BAD-738E-B755-2636EF103B2C}"/>
              </a:ext>
            </a:extLst>
          </p:cNvPr>
          <p:cNvGrpSpPr/>
          <p:nvPr/>
        </p:nvGrpSpPr>
        <p:grpSpPr>
          <a:xfrm>
            <a:off x="-1828800" y="362158"/>
            <a:ext cx="6245245" cy="891267"/>
            <a:chOff x="0" y="0"/>
            <a:chExt cx="870417" cy="124218"/>
          </a:xfrm>
        </p:grpSpPr>
        <p:sp>
          <p:nvSpPr>
            <p:cNvPr id="7" name="Freeform 9">
              <a:extLst>
                <a:ext uri="{FF2B5EF4-FFF2-40B4-BE49-F238E27FC236}">
                  <a16:creationId xmlns:a16="http://schemas.microsoft.com/office/drawing/2014/main" id="{ECA54D21-7814-0F24-8777-DBC61DC91E0F}"/>
                </a:ext>
              </a:extLst>
            </p:cNvPr>
            <p:cNvSpPr/>
            <p:nvPr/>
          </p:nvSpPr>
          <p:spPr>
            <a:xfrm>
              <a:off x="0" y="0"/>
              <a:ext cx="870418" cy="124218"/>
            </a:xfrm>
            <a:custGeom>
              <a:avLst/>
              <a:gdLst/>
              <a:ahLst/>
              <a:cxnLst/>
              <a:rect l="l" t="t" r="r" b="b"/>
              <a:pathLst>
                <a:path w="870418" h="124218">
                  <a:moveTo>
                    <a:pt x="0" y="0"/>
                  </a:moveTo>
                  <a:lnTo>
                    <a:pt x="870418" y="0"/>
                  </a:lnTo>
                  <a:lnTo>
                    <a:pt x="870418" y="124218"/>
                  </a:lnTo>
                  <a:lnTo>
                    <a:pt x="0" y="124218"/>
                  </a:lnTo>
                  <a:close/>
                </a:path>
              </a:pathLst>
            </a:custGeom>
            <a:solidFill>
              <a:srgbClr val="2254C5"/>
            </a:solidFill>
          </p:spPr>
          <p:txBody>
            <a:bodyPr/>
            <a:lstStyle/>
            <a:p>
              <a:endParaRPr lang="en-US"/>
            </a:p>
          </p:txBody>
        </p:sp>
        <p:sp>
          <p:nvSpPr>
            <p:cNvPr id="8" name="TextBox 10">
              <a:extLst>
                <a:ext uri="{FF2B5EF4-FFF2-40B4-BE49-F238E27FC236}">
                  <a16:creationId xmlns:a16="http://schemas.microsoft.com/office/drawing/2014/main" id="{938AA0D7-3108-1B91-5B15-27814E5CD12D}"/>
                </a:ext>
              </a:extLst>
            </p:cNvPr>
            <p:cNvSpPr txBox="1"/>
            <p:nvPr/>
          </p:nvSpPr>
          <p:spPr>
            <a:xfrm>
              <a:off x="0" y="-38100"/>
              <a:ext cx="870417" cy="162318"/>
            </a:xfrm>
            <a:prstGeom prst="rect">
              <a:avLst/>
            </a:prstGeom>
          </p:spPr>
          <p:txBody>
            <a:bodyPr lIns="50800" tIns="50800" rIns="50800" bIns="50800" rtlCol="0" anchor="ctr"/>
            <a:lstStyle/>
            <a:p>
              <a:pPr algn="ctr">
                <a:lnSpc>
                  <a:spcPts val="2199"/>
                </a:lnSpc>
              </a:pPr>
              <a:endParaRPr/>
            </a:p>
          </p:txBody>
        </p:sp>
      </p:grpSp>
      <p:sp>
        <p:nvSpPr>
          <p:cNvPr id="14" name="Freeform 16">
            <a:extLst>
              <a:ext uri="{FF2B5EF4-FFF2-40B4-BE49-F238E27FC236}">
                <a16:creationId xmlns:a16="http://schemas.microsoft.com/office/drawing/2014/main" id="{24DE7DA0-B650-BD46-33BD-4F91AE3CCB4A}"/>
              </a:ext>
            </a:extLst>
          </p:cNvPr>
          <p:cNvSpPr/>
          <p:nvPr/>
        </p:nvSpPr>
        <p:spPr>
          <a:xfrm>
            <a:off x="9488811" y="1615585"/>
            <a:ext cx="9467504" cy="3379740"/>
          </a:xfrm>
          <a:custGeom>
            <a:avLst/>
            <a:gdLst/>
            <a:ahLst/>
            <a:cxnLst/>
            <a:rect l="l" t="t" r="r" b="b"/>
            <a:pathLst>
              <a:path w="1319513" h="471044">
                <a:moveTo>
                  <a:pt x="0" y="0"/>
                </a:moveTo>
                <a:lnTo>
                  <a:pt x="1319513" y="0"/>
                </a:lnTo>
                <a:lnTo>
                  <a:pt x="1319513" y="471044"/>
                </a:lnTo>
                <a:lnTo>
                  <a:pt x="0" y="471044"/>
                </a:lnTo>
                <a:close/>
              </a:path>
            </a:pathLst>
          </a:custGeom>
          <a:solidFill>
            <a:srgbClr val="006CCD"/>
          </a:solidFill>
          <a:effectLst>
            <a:innerShdw blurRad="63500" dist="50800" dir="10800000">
              <a:prstClr val="black">
                <a:alpha val="50000"/>
              </a:prstClr>
            </a:innerShdw>
          </a:effectLst>
        </p:spPr>
        <p:txBody>
          <a:bodyPr/>
          <a:lstStyle/>
          <a:p>
            <a:endParaRPr lang="en-US"/>
          </a:p>
        </p:txBody>
      </p:sp>
      <p:sp>
        <p:nvSpPr>
          <p:cNvPr id="15" name="TextBox 17">
            <a:extLst>
              <a:ext uri="{FF2B5EF4-FFF2-40B4-BE49-F238E27FC236}">
                <a16:creationId xmlns:a16="http://schemas.microsoft.com/office/drawing/2014/main" id="{7753D0E6-FE41-6B88-EC17-61F6C4FF22B3}"/>
              </a:ext>
            </a:extLst>
          </p:cNvPr>
          <p:cNvSpPr txBox="1"/>
          <p:nvPr/>
        </p:nvSpPr>
        <p:spPr>
          <a:xfrm>
            <a:off x="9488811" y="1342218"/>
            <a:ext cx="9467504" cy="3653107"/>
          </a:xfrm>
          <a:prstGeom prst="rect">
            <a:avLst/>
          </a:prstGeom>
        </p:spPr>
        <p:txBody>
          <a:bodyPr lIns="50800" tIns="50800" rIns="50800" bIns="50800" rtlCol="0" anchor="ctr"/>
          <a:lstStyle/>
          <a:p>
            <a:pPr algn="ctr">
              <a:lnSpc>
                <a:spcPts val="2199"/>
              </a:lnSpc>
            </a:pPr>
            <a:endParaRPr/>
          </a:p>
        </p:txBody>
      </p:sp>
      <p:sp>
        <p:nvSpPr>
          <p:cNvPr id="17" name="Freeform 19">
            <a:extLst>
              <a:ext uri="{FF2B5EF4-FFF2-40B4-BE49-F238E27FC236}">
                <a16:creationId xmlns:a16="http://schemas.microsoft.com/office/drawing/2014/main" id="{03B94D11-5722-C8C5-9328-8489C3435D48}"/>
              </a:ext>
            </a:extLst>
          </p:cNvPr>
          <p:cNvSpPr/>
          <p:nvPr/>
        </p:nvSpPr>
        <p:spPr>
          <a:xfrm>
            <a:off x="10145228" y="1968740"/>
            <a:ext cx="7837972" cy="191772"/>
          </a:xfrm>
          <a:custGeom>
            <a:avLst/>
            <a:gdLst/>
            <a:ahLst/>
            <a:cxnLst/>
            <a:rect l="l" t="t" r="r" b="b"/>
            <a:pathLst>
              <a:path w="232329" h="55172">
                <a:moveTo>
                  <a:pt x="0" y="0"/>
                </a:moveTo>
                <a:lnTo>
                  <a:pt x="232329" y="0"/>
                </a:lnTo>
                <a:lnTo>
                  <a:pt x="232329" y="55172"/>
                </a:lnTo>
                <a:lnTo>
                  <a:pt x="0" y="55172"/>
                </a:lnTo>
                <a:close/>
              </a:path>
            </a:pathLst>
          </a:custGeom>
          <a:solidFill>
            <a:srgbClr val="FFFFFF"/>
          </a:solidFill>
          <a:effectLst>
            <a:innerShdw blurRad="63500" dist="50800" dir="18900000">
              <a:prstClr val="black">
                <a:alpha val="50000"/>
              </a:prstClr>
            </a:innerShdw>
          </a:effectLst>
        </p:spPr>
        <p:txBody>
          <a:bodyPr/>
          <a:lstStyle/>
          <a:p>
            <a:endParaRPr lang="en-US"/>
          </a:p>
        </p:txBody>
      </p:sp>
      <p:sp>
        <p:nvSpPr>
          <p:cNvPr id="18" name="TextBox 20">
            <a:extLst>
              <a:ext uri="{FF2B5EF4-FFF2-40B4-BE49-F238E27FC236}">
                <a16:creationId xmlns:a16="http://schemas.microsoft.com/office/drawing/2014/main" id="{1DDE8A8F-6845-5617-AB3C-6853E9F50A4B}"/>
              </a:ext>
            </a:extLst>
          </p:cNvPr>
          <p:cNvSpPr txBox="1"/>
          <p:nvPr/>
        </p:nvSpPr>
        <p:spPr>
          <a:xfrm>
            <a:off x="10145228" y="2255146"/>
            <a:ext cx="7837972" cy="324204"/>
          </a:xfrm>
          <a:prstGeom prst="rect">
            <a:avLst/>
          </a:prstGeom>
          <a:effectLst>
            <a:innerShdw blurRad="114300">
              <a:prstClr val="black"/>
            </a:innerShdw>
          </a:effectLst>
        </p:spPr>
        <p:txBody>
          <a:bodyPr lIns="50800" tIns="50800" rIns="50800" bIns="50800" rtlCol="0" anchor="ctr"/>
          <a:lstStyle/>
          <a:p>
            <a:pPr algn="ctr">
              <a:lnSpc>
                <a:spcPts val="2199"/>
              </a:lnSpc>
            </a:pPr>
            <a:endParaRPr/>
          </a:p>
        </p:txBody>
      </p:sp>
      <p:sp>
        <p:nvSpPr>
          <p:cNvPr id="19" name="TextBox 21">
            <a:extLst>
              <a:ext uri="{FF2B5EF4-FFF2-40B4-BE49-F238E27FC236}">
                <a16:creationId xmlns:a16="http://schemas.microsoft.com/office/drawing/2014/main" id="{BBC9AA4E-9A53-C826-52FB-716E8D05D4EB}"/>
              </a:ext>
            </a:extLst>
          </p:cNvPr>
          <p:cNvSpPr txBox="1"/>
          <p:nvPr/>
        </p:nvSpPr>
        <p:spPr>
          <a:xfrm>
            <a:off x="12420600" y="3041161"/>
            <a:ext cx="5738309" cy="923138"/>
          </a:xfrm>
          <a:prstGeom prst="rect">
            <a:avLst/>
          </a:prstGeom>
        </p:spPr>
        <p:txBody>
          <a:bodyPr lIns="0" tIns="0" rIns="0" bIns="0" rtlCol="0" anchor="t">
            <a:spAutoFit/>
          </a:bodyPr>
          <a:lstStyle/>
          <a:p>
            <a:pPr algn="l">
              <a:lnSpc>
                <a:spcPts val="6523"/>
              </a:lnSpc>
            </a:pPr>
            <a:r>
              <a:rPr lang="en-US" sz="8800" b="1">
                <a:solidFill>
                  <a:srgbClr val="FFFFFF"/>
                </a:solidFill>
                <a:latin typeface="Montserrat Semi-Bold"/>
                <a:ea typeface="Montserrat Semi-Bold"/>
                <a:cs typeface="Montserrat Semi-Bold"/>
                <a:sym typeface="Montserrat Semi-Bold"/>
              </a:rPr>
              <a:t>Goals</a:t>
            </a:r>
            <a:endParaRPr lang="en-US" sz="8800" b="1" dirty="0">
              <a:solidFill>
                <a:srgbClr val="FFFFFF"/>
              </a:solidFill>
              <a:latin typeface="Montserrat Semi-Bold"/>
              <a:ea typeface="Montserrat Semi-Bold"/>
              <a:cs typeface="Montserrat Semi-Bold"/>
              <a:sym typeface="Montserrat Semi-Bold"/>
            </a:endParaRPr>
          </a:p>
        </p:txBody>
      </p:sp>
      <p:grpSp>
        <p:nvGrpSpPr>
          <p:cNvPr id="21" name="Group 23">
            <a:extLst>
              <a:ext uri="{FF2B5EF4-FFF2-40B4-BE49-F238E27FC236}">
                <a16:creationId xmlns:a16="http://schemas.microsoft.com/office/drawing/2014/main" id="{D8A56B50-53B1-23CA-1403-4F514C67C25B}"/>
              </a:ext>
            </a:extLst>
          </p:cNvPr>
          <p:cNvGrpSpPr/>
          <p:nvPr/>
        </p:nvGrpSpPr>
        <p:grpSpPr>
          <a:xfrm>
            <a:off x="16672415" y="0"/>
            <a:ext cx="1934660" cy="1615585"/>
            <a:chOff x="0" y="0"/>
            <a:chExt cx="269639" cy="225169"/>
          </a:xfrm>
        </p:grpSpPr>
        <p:sp>
          <p:nvSpPr>
            <p:cNvPr id="22" name="Freeform 24">
              <a:extLst>
                <a:ext uri="{FF2B5EF4-FFF2-40B4-BE49-F238E27FC236}">
                  <a16:creationId xmlns:a16="http://schemas.microsoft.com/office/drawing/2014/main" id="{B821EEEC-C982-E320-3C21-B6DA2DD320D0}"/>
                </a:ext>
              </a:extLst>
            </p:cNvPr>
            <p:cNvSpPr/>
            <p:nvPr/>
          </p:nvSpPr>
          <p:spPr>
            <a:xfrm>
              <a:off x="0" y="0"/>
              <a:ext cx="269639" cy="225169"/>
            </a:xfrm>
            <a:custGeom>
              <a:avLst/>
              <a:gdLst/>
              <a:ahLst/>
              <a:cxnLst/>
              <a:rect l="l" t="t" r="r" b="b"/>
              <a:pathLst>
                <a:path w="269639" h="225169">
                  <a:moveTo>
                    <a:pt x="0" y="0"/>
                  </a:moveTo>
                  <a:lnTo>
                    <a:pt x="269639" y="0"/>
                  </a:lnTo>
                  <a:lnTo>
                    <a:pt x="269639" y="225169"/>
                  </a:lnTo>
                  <a:lnTo>
                    <a:pt x="0" y="225169"/>
                  </a:lnTo>
                  <a:close/>
                </a:path>
              </a:pathLst>
            </a:custGeom>
            <a:solidFill>
              <a:srgbClr val="2254C5"/>
            </a:solidFill>
          </p:spPr>
          <p:txBody>
            <a:bodyPr/>
            <a:lstStyle/>
            <a:p>
              <a:endParaRPr lang="en-US"/>
            </a:p>
          </p:txBody>
        </p:sp>
        <p:sp>
          <p:nvSpPr>
            <p:cNvPr id="23" name="TextBox 25">
              <a:extLst>
                <a:ext uri="{FF2B5EF4-FFF2-40B4-BE49-F238E27FC236}">
                  <a16:creationId xmlns:a16="http://schemas.microsoft.com/office/drawing/2014/main" id="{2365CF8B-50F2-990D-8EBD-FBC03D7E6911}"/>
                </a:ext>
              </a:extLst>
            </p:cNvPr>
            <p:cNvSpPr txBox="1"/>
            <p:nvPr/>
          </p:nvSpPr>
          <p:spPr>
            <a:xfrm>
              <a:off x="0" y="-38100"/>
              <a:ext cx="269639" cy="263269"/>
            </a:xfrm>
            <a:prstGeom prst="rect">
              <a:avLst/>
            </a:prstGeom>
          </p:spPr>
          <p:txBody>
            <a:bodyPr lIns="50800" tIns="50800" rIns="50800" bIns="50800" rtlCol="0" anchor="ctr"/>
            <a:lstStyle/>
            <a:p>
              <a:pPr algn="ctr">
                <a:lnSpc>
                  <a:spcPts val="2199"/>
                </a:lnSpc>
              </a:pPr>
              <a:endParaRPr/>
            </a:p>
          </p:txBody>
        </p:sp>
      </p:grpSp>
      <p:sp>
        <p:nvSpPr>
          <p:cNvPr id="25" name="TextBox 27">
            <a:extLst>
              <a:ext uri="{FF2B5EF4-FFF2-40B4-BE49-F238E27FC236}">
                <a16:creationId xmlns:a16="http://schemas.microsoft.com/office/drawing/2014/main" id="{1B16AEC2-8244-4CAB-8056-C5B0C217FAFD}"/>
              </a:ext>
            </a:extLst>
          </p:cNvPr>
          <p:cNvSpPr txBox="1"/>
          <p:nvPr/>
        </p:nvSpPr>
        <p:spPr>
          <a:xfrm>
            <a:off x="10134600" y="5219700"/>
            <a:ext cx="7574457" cy="4924425"/>
          </a:xfrm>
          <a:prstGeom prst="rect">
            <a:avLst/>
          </a:prstGeom>
        </p:spPr>
        <p:txBody>
          <a:bodyPr wrap="square" lIns="0" tIns="0" rIns="0" bIns="0" rtlCol="0" anchor="t">
            <a:spAutoFit/>
          </a:bodyPr>
          <a:lstStyle/>
          <a:p>
            <a:pPr algn="l">
              <a:spcBef>
                <a:spcPct val="0"/>
              </a:spcBef>
            </a:pPr>
            <a:r>
              <a:rPr lang="en-US" sz="4000">
                <a:effectLst/>
                <a:latin typeface="Times New Roman" panose="02020603050405020304" pitchFamily="18" charset="0"/>
                <a:ea typeface="Arial" panose="020B0604020202020204" pitchFamily="34" charset="0"/>
              </a:rPr>
              <a:t>+ Tìm hiểu kiến trúc SRAM và thiết kế ô nhớ SRAM </a:t>
            </a:r>
            <a:r>
              <a:rPr lang="en-US" sz="4000">
                <a:latin typeface="Times New Roman" panose="02020603050405020304" pitchFamily="18" charset="0"/>
                <a:ea typeface="Arial" panose="020B0604020202020204" pitchFamily="34" charset="0"/>
              </a:rPr>
              <a:t>6T</a:t>
            </a:r>
            <a:endParaRPr lang="en-US" sz="4000">
              <a:effectLst/>
              <a:latin typeface="Times New Roman" panose="02020603050405020304" pitchFamily="18" charset="0"/>
              <a:ea typeface="Arial" panose="020B0604020202020204" pitchFamily="34" charset="0"/>
            </a:endParaRPr>
          </a:p>
          <a:p>
            <a:pPr algn="l">
              <a:spcBef>
                <a:spcPct val="0"/>
              </a:spcBef>
            </a:pPr>
            <a:r>
              <a:rPr lang="en-US" sz="4000">
                <a:effectLst/>
                <a:latin typeface="Times New Roman" panose="02020603050405020304" pitchFamily="18" charset="0"/>
                <a:ea typeface="Arial" panose="020B0604020202020204" pitchFamily="34" charset="0"/>
              </a:rPr>
              <a:t>+ Từ đó thiết kế bộ nhớ SRAM </a:t>
            </a:r>
            <a:r>
              <a:rPr lang="en-US" sz="4000">
                <a:latin typeface="Times New Roman" panose="02020603050405020304" pitchFamily="18" charset="0"/>
                <a:ea typeface="Arial" panose="020B0604020202020204" pitchFamily="34" charset="0"/>
              </a:rPr>
              <a:t>1bit hoàn chỉnh.</a:t>
            </a:r>
            <a:endParaRPr lang="en-US" sz="4000">
              <a:effectLst/>
              <a:latin typeface="Times New Roman" panose="02020603050405020304" pitchFamily="18" charset="0"/>
              <a:ea typeface="Arial" panose="020B0604020202020204" pitchFamily="34" charset="0"/>
            </a:endParaRPr>
          </a:p>
          <a:p>
            <a:pPr algn="l">
              <a:spcBef>
                <a:spcPct val="0"/>
              </a:spcBef>
            </a:pPr>
            <a:r>
              <a:rPr lang="en-US" sz="4000">
                <a:latin typeface="Times New Roman" panose="02020603050405020304" pitchFamily="18" charset="0"/>
                <a:ea typeface="Arial" panose="020B0604020202020204" pitchFamily="34" charset="0"/>
              </a:rPr>
              <a:t>+ M</a:t>
            </a:r>
            <a:r>
              <a:rPr lang="en-US" sz="4000">
                <a:effectLst/>
                <a:latin typeface="Times New Roman" panose="02020603050405020304" pitchFamily="18" charset="0"/>
                <a:ea typeface="Arial" panose="020B0604020202020204" pitchFamily="34" charset="0"/>
              </a:rPr>
              <a:t>ô phỏng hoạt động đọc - ghi trên biểu đồ dạng </a:t>
            </a:r>
            <a:r>
              <a:rPr lang="en-US" sz="4000">
                <a:latin typeface="Times New Roman" panose="02020603050405020304" pitchFamily="18" charset="0"/>
                <a:ea typeface="Arial" panose="020B0604020202020204" pitchFamily="34" charset="0"/>
              </a:rPr>
              <a:t>sóng</a:t>
            </a:r>
            <a:endParaRPr lang="en-US" sz="4000">
              <a:effectLst/>
              <a:latin typeface="Times New Roman" panose="02020603050405020304" pitchFamily="18" charset="0"/>
              <a:ea typeface="Arial" panose="020B0604020202020204" pitchFamily="34" charset="0"/>
            </a:endParaRPr>
          </a:p>
          <a:p>
            <a:pPr algn="l">
              <a:spcBef>
                <a:spcPct val="0"/>
              </a:spcBef>
            </a:pPr>
            <a:r>
              <a:rPr lang="en-US" sz="4000">
                <a:effectLst/>
                <a:latin typeface="Times New Roman" panose="02020603050405020304" pitchFamily="18" charset="0"/>
                <a:ea typeface="Arial" panose="020B0604020202020204" pitchFamily="34" charset="0"/>
              </a:rPr>
              <a:t>+ Đánh giá công suất và độ trễ của ô nhớ</a:t>
            </a:r>
          </a:p>
        </p:txBody>
      </p:sp>
      <p:sp>
        <p:nvSpPr>
          <p:cNvPr id="26" name="Freeform 19">
            <a:extLst>
              <a:ext uri="{FF2B5EF4-FFF2-40B4-BE49-F238E27FC236}">
                <a16:creationId xmlns:a16="http://schemas.microsoft.com/office/drawing/2014/main" id="{DFB98A56-B816-E665-0362-172C08106AD3}"/>
              </a:ext>
            </a:extLst>
          </p:cNvPr>
          <p:cNvSpPr/>
          <p:nvPr/>
        </p:nvSpPr>
        <p:spPr>
          <a:xfrm>
            <a:off x="228600" y="9182100"/>
            <a:ext cx="7837972" cy="191772"/>
          </a:xfrm>
          <a:custGeom>
            <a:avLst/>
            <a:gdLst/>
            <a:ahLst/>
            <a:cxnLst/>
            <a:rect l="l" t="t" r="r" b="b"/>
            <a:pathLst>
              <a:path w="232329" h="55172">
                <a:moveTo>
                  <a:pt x="0" y="0"/>
                </a:moveTo>
                <a:lnTo>
                  <a:pt x="232329" y="0"/>
                </a:lnTo>
                <a:lnTo>
                  <a:pt x="232329" y="55172"/>
                </a:lnTo>
                <a:lnTo>
                  <a:pt x="0" y="55172"/>
                </a:lnTo>
                <a:close/>
              </a:path>
            </a:pathLst>
          </a:custGeom>
          <a:solidFill>
            <a:srgbClr val="FFFFFF"/>
          </a:solidFill>
          <a:effectLst>
            <a:innerShdw blurRad="63500" dist="50800" dir="18900000">
              <a:prstClr val="black">
                <a:alpha val="50000"/>
              </a:prstClr>
            </a:innerShdw>
          </a:effectLst>
        </p:spPr>
        <p:txBody>
          <a:bodyPr/>
          <a:lstStyle/>
          <a:p>
            <a:endParaRPr lang="en-US"/>
          </a:p>
        </p:txBody>
      </p:sp>
      <p:sp>
        <p:nvSpPr>
          <p:cNvPr id="28" name="TextBox 27">
            <a:extLst>
              <a:ext uri="{FF2B5EF4-FFF2-40B4-BE49-F238E27FC236}">
                <a16:creationId xmlns:a16="http://schemas.microsoft.com/office/drawing/2014/main" id="{27E2453D-3B4E-0747-4C0B-7A8E462018E0}"/>
              </a:ext>
            </a:extLst>
          </p:cNvPr>
          <p:cNvSpPr txBox="1"/>
          <p:nvPr/>
        </p:nvSpPr>
        <p:spPr>
          <a:xfrm>
            <a:off x="-1028152" y="6714979"/>
            <a:ext cx="10351476" cy="1446550"/>
          </a:xfrm>
          <a:prstGeom prst="rect">
            <a:avLst/>
          </a:prstGeom>
          <a:noFill/>
        </p:spPr>
        <p:txBody>
          <a:bodyPr wrap="square">
            <a:spAutoFit/>
          </a:bodyPr>
          <a:lstStyle/>
          <a:p>
            <a:pPr algn="ctr"/>
            <a:r>
              <a:rPr lang="en-US" sz="8800" b="1">
                <a:solidFill>
                  <a:schemeClr val="bg1"/>
                </a:solidFill>
                <a:effectLst/>
                <a:latin typeface="Times New Roman" panose="02020603050405020304" pitchFamily="18" charset="0"/>
                <a:ea typeface="Arial" panose="020B0604020202020204" pitchFamily="34" charset="0"/>
              </a:rPr>
              <a:t>Objective</a:t>
            </a:r>
            <a:endParaRPr lang="vi-VN" sz="8800" dirty="0">
              <a:solidFill>
                <a:schemeClr val="bg1"/>
              </a:solidFill>
            </a:endParaRPr>
          </a:p>
        </p:txBody>
      </p:sp>
      <p:sp>
        <p:nvSpPr>
          <p:cNvPr id="30" name="TextBox 29">
            <a:extLst>
              <a:ext uri="{FF2B5EF4-FFF2-40B4-BE49-F238E27FC236}">
                <a16:creationId xmlns:a16="http://schemas.microsoft.com/office/drawing/2014/main" id="{2116AF1F-7C39-5708-E874-C109833874EE}"/>
              </a:ext>
            </a:extLst>
          </p:cNvPr>
          <p:cNvSpPr txBox="1"/>
          <p:nvPr/>
        </p:nvSpPr>
        <p:spPr>
          <a:xfrm>
            <a:off x="152400" y="1409700"/>
            <a:ext cx="8320348" cy="3785652"/>
          </a:xfrm>
          <a:prstGeom prst="rect">
            <a:avLst/>
          </a:prstGeom>
          <a:noFill/>
        </p:spPr>
        <p:txBody>
          <a:bodyPr wrap="square">
            <a:spAutoFit/>
          </a:bodyPr>
          <a:lstStyle/>
          <a:p>
            <a:r>
              <a:rPr lang="en-US" sz="4000">
                <a:effectLst/>
                <a:latin typeface="Times New Roman" panose="02020603050405020304" pitchFamily="18" charset="0"/>
                <a:ea typeface="Arial" panose="020B0604020202020204" pitchFamily="34" charset="0"/>
              </a:rPr>
              <a:t>+ </a:t>
            </a:r>
            <a:r>
              <a:rPr lang="vi-VN" sz="4000">
                <a:effectLst/>
                <a:latin typeface="Times New Roman" panose="02020603050405020304" pitchFamily="18" charset="0"/>
                <a:ea typeface="Arial" panose="020B0604020202020204" pitchFamily="34" charset="0"/>
              </a:rPr>
              <a:t>Nghiên cứu được thực hiện trên phần mềm Cadence Virtuoso, sử dụng công nghệ</a:t>
            </a:r>
            <a:r>
              <a:rPr lang="en-US" sz="4000">
                <a:effectLst/>
                <a:latin typeface="Times New Roman" panose="02020603050405020304" pitchFamily="18" charset="0"/>
                <a:ea typeface="Arial" panose="020B0604020202020204" pitchFamily="34" charset="0"/>
              </a:rPr>
              <a:t> </a:t>
            </a:r>
            <a:r>
              <a:rPr lang="vi-VN" sz="4000">
                <a:effectLst/>
                <a:latin typeface="Times New Roman" panose="02020603050405020304" pitchFamily="18" charset="0"/>
                <a:ea typeface="Arial" panose="020B0604020202020204" pitchFamily="34" charset="0"/>
              </a:rPr>
              <a:t>90nm</a:t>
            </a:r>
            <a:endParaRPr lang="en-US" sz="4000" dirty="0">
              <a:effectLst/>
              <a:latin typeface="Times New Roman" panose="02020603050405020304" pitchFamily="18" charset="0"/>
              <a:ea typeface="Arial" panose="020B0604020202020204" pitchFamily="34" charset="0"/>
            </a:endParaRPr>
          </a:p>
          <a:p>
            <a:r>
              <a:rPr lang="en-US" sz="4000">
                <a:effectLst/>
                <a:latin typeface="Times New Roman" panose="02020603050405020304" pitchFamily="18" charset="0"/>
                <a:ea typeface="Arial" panose="020B0604020202020204" pitchFamily="34" charset="0"/>
              </a:rPr>
              <a:t>+ </a:t>
            </a:r>
            <a:r>
              <a:rPr lang="vi-VN" sz="4000">
                <a:effectLst/>
                <a:latin typeface="Times New Roman" panose="02020603050405020304" pitchFamily="18" charset="0"/>
                <a:ea typeface="Arial" panose="020B0604020202020204" pitchFamily="34" charset="0"/>
              </a:rPr>
              <a:t>Quá trình thiết kế và kiểm thử hoàn</a:t>
            </a:r>
            <a:r>
              <a:rPr lang="en-US" sz="4000">
                <a:effectLst/>
                <a:latin typeface="Times New Roman" panose="02020603050405020304" pitchFamily="18" charset="0"/>
                <a:ea typeface="Arial" panose="020B0604020202020204" pitchFamily="34" charset="0"/>
              </a:rPr>
              <a:t> </a:t>
            </a:r>
            <a:r>
              <a:rPr lang="vi-VN" sz="4000">
                <a:effectLst/>
                <a:latin typeface="Times New Roman" panose="02020603050405020304" pitchFamily="18" charset="0"/>
                <a:ea typeface="Arial" panose="020B0604020202020204" pitchFamily="34" charset="0"/>
              </a:rPr>
              <a:t>toàn dựa trên phần mềm, và các kết quả thu được chỉ mang tính chất tham khảo</a:t>
            </a:r>
            <a:endParaRPr lang="en-US" sz="4000">
              <a:effectLst/>
              <a:latin typeface="Times New Roman" panose="02020603050405020304" pitchFamily="18" charset="0"/>
              <a:ea typeface="Arial" panose="020B0604020202020204" pitchFamily="34" charset="0"/>
            </a:endParaRPr>
          </a:p>
        </p:txBody>
      </p:sp>
      <p:pic>
        <p:nvPicPr>
          <p:cNvPr id="32" name="Picture 31">
            <a:extLst>
              <a:ext uri="{FF2B5EF4-FFF2-40B4-BE49-F238E27FC236}">
                <a16:creationId xmlns:a16="http://schemas.microsoft.com/office/drawing/2014/main" id="{F8E0412D-6D41-4E7E-9EBD-2A58F491D0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16086437" y="2581130"/>
            <a:ext cx="1524000" cy="1524000"/>
          </a:xfrm>
          <a:prstGeom prst="rect">
            <a:avLst/>
          </a:prstGeom>
          <a:effectLst>
            <a:innerShdw blurRad="63500" dist="50800" dir="16200000">
              <a:prstClr val="black">
                <a:alpha val="50000"/>
              </a:prstClr>
            </a:innerShdw>
          </a:effectLst>
        </p:spPr>
      </p:pic>
      <p:pic>
        <p:nvPicPr>
          <p:cNvPr id="33" name="Picture 32">
            <a:extLst>
              <a:ext uri="{FF2B5EF4-FFF2-40B4-BE49-F238E27FC236}">
                <a16:creationId xmlns:a16="http://schemas.microsoft.com/office/drawing/2014/main" id="{2637416B-43F0-DDE0-C29F-68B23AD29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flipV="1">
            <a:off x="11723" y="6714979"/>
            <a:ext cx="1524000" cy="1524000"/>
          </a:xfrm>
          <a:prstGeom prst="rect">
            <a:avLst/>
          </a:prstGeom>
          <a:effectLst>
            <a:innerShdw blurRad="63500" dist="50800" dir="16200000">
              <a:prstClr val="black">
                <a:alpha val="50000"/>
              </a:prstClr>
            </a:innerShdw>
          </a:effectLst>
        </p:spPr>
      </p:pic>
      <p:grpSp>
        <p:nvGrpSpPr>
          <p:cNvPr id="34" name="Group 33">
            <a:extLst>
              <a:ext uri="{FF2B5EF4-FFF2-40B4-BE49-F238E27FC236}">
                <a16:creationId xmlns:a16="http://schemas.microsoft.com/office/drawing/2014/main" id="{68137919-1F5C-DA1B-710D-EF11635DA4A4}"/>
              </a:ext>
            </a:extLst>
          </p:cNvPr>
          <p:cNvGrpSpPr/>
          <p:nvPr/>
        </p:nvGrpSpPr>
        <p:grpSpPr>
          <a:xfrm>
            <a:off x="-9352278" y="209639"/>
            <a:ext cx="12852711" cy="1139998"/>
            <a:chOff x="-9352278" y="209639"/>
            <a:chExt cx="12852711" cy="1139998"/>
          </a:xfrm>
        </p:grpSpPr>
        <p:grpSp>
          <p:nvGrpSpPr>
            <p:cNvPr id="35" name="Group 29">
              <a:extLst>
                <a:ext uri="{FF2B5EF4-FFF2-40B4-BE49-F238E27FC236}">
                  <a16:creationId xmlns:a16="http://schemas.microsoft.com/office/drawing/2014/main" id="{AC04D734-D5F3-95C1-208A-EF21AEFA4242}"/>
                </a:ext>
              </a:extLst>
            </p:cNvPr>
            <p:cNvGrpSpPr/>
            <p:nvPr/>
          </p:nvGrpSpPr>
          <p:grpSpPr>
            <a:xfrm rot="-10800000">
              <a:off x="-9352278" y="209639"/>
              <a:ext cx="12852711" cy="1139998"/>
              <a:chOff x="0" y="0"/>
              <a:chExt cx="3385076" cy="300246"/>
            </a:xfrm>
          </p:grpSpPr>
          <p:sp>
            <p:nvSpPr>
              <p:cNvPr id="37" name="Freeform 30">
                <a:extLst>
                  <a:ext uri="{FF2B5EF4-FFF2-40B4-BE49-F238E27FC236}">
                    <a16:creationId xmlns:a16="http://schemas.microsoft.com/office/drawing/2014/main" id="{86198C6F-20D1-98EC-AA75-DB367E48F122}"/>
                  </a:ext>
                </a:extLst>
              </p:cNvPr>
              <p:cNvSpPr/>
              <p:nvPr/>
            </p:nvSpPr>
            <p:spPr>
              <a:xfrm>
                <a:off x="0" y="0"/>
                <a:ext cx="3385076" cy="300246"/>
              </a:xfrm>
              <a:custGeom>
                <a:avLst/>
                <a:gdLst/>
                <a:ahLst/>
                <a:cxnLst/>
                <a:rect l="l" t="t" r="r" b="b"/>
                <a:pathLst>
                  <a:path w="3385076" h="300246">
                    <a:moveTo>
                      <a:pt x="0" y="0"/>
                    </a:moveTo>
                    <a:lnTo>
                      <a:pt x="3385076" y="0"/>
                    </a:lnTo>
                    <a:lnTo>
                      <a:pt x="3385076" y="300246"/>
                    </a:lnTo>
                    <a:lnTo>
                      <a:pt x="0" y="300246"/>
                    </a:lnTo>
                    <a:close/>
                  </a:path>
                </a:pathLst>
              </a:custGeom>
              <a:gradFill rotWithShape="1">
                <a:gsLst>
                  <a:gs pos="0">
                    <a:srgbClr val="8C52FF">
                      <a:alpha val="100000"/>
                    </a:srgbClr>
                  </a:gs>
                  <a:gs pos="50000">
                    <a:srgbClr val="5CE1E6">
                      <a:alpha val="100000"/>
                    </a:srgbClr>
                  </a:gs>
                  <a:gs pos="100000">
                    <a:srgbClr val="5CE1E6">
                      <a:alpha val="0"/>
                    </a:srgbClr>
                  </a:gs>
                </a:gsLst>
                <a:lin ang="0"/>
              </a:gradFill>
            </p:spPr>
            <p:txBody>
              <a:bodyPr/>
              <a:lstStyle/>
              <a:p>
                <a:endParaRPr lang="en-US"/>
              </a:p>
            </p:txBody>
          </p:sp>
          <p:sp>
            <p:nvSpPr>
              <p:cNvPr id="38" name="TextBox 31">
                <a:extLst>
                  <a:ext uri="{FF2B5EF4-FFF2-40B4-BE49-F238E27FC236}">
                    <a16:creationId xmlns:a16="http://schemas.microsoft.com/office/drawing/2014/main" id="{5AA522FD-0898-4AFB-8378-397D84E49EFE}"/>
                  </a:ext>
                </a:extLst>
              </p:cNvPr>
              <p:cNvSpPr txBox="1"/>
              <p:nvPr/>
            </p:nvSpPr>
            <p:spPr>
              <a:xfrm>
                <a:off x="0" y="-38100"/>
                <a:ext cx="3385076" cy="338346"/>
              </a:xfrm>
              <a:prstGeom prst="rect">
                <a:avLst/>
              </a:prstGeom>
            </p:spPr>
            <p:txBody>
              <a:bodyPr lIns="50800" tIns="50800" rIns="50800" bIns="50800" rtlCol="0" anchor="ctr"/>
              <a:lstStyle/>
              <a:p>
                <a:pPr algn="ctr">
                  <a:lnSpc>
                    <a:spcPts val="2659"/>
                  </a:lnSpc>
                </a:pPr>
                <a:endParaRPr/>
              </a:p>
            </p:txBody>
          </p:sp>
        </p:grpSp>
        <p:sp>
          <p:nvSpPr>
            <p:cNvPr id="36" name="TextBox 35">
              <a:extLst>
                <a:ext uri="{FF2B5EF4-FFF2-40B4-BE49-F238E27FC236}">
                  <a16:creationId xmlns:a16="http://schemas.microsoft.com/office/drawing/2014/main" id="{913633A3-CC14-D0C5-A864-8C61563F56AC}"/>
                </a:ext>
              </a:extLst>
            </p:cNvPr>
            <p:cNvSpPr txBox="1"/>
            <p:nvPr/>
          </p:nvSpPr>
          <p:spPr>
            <a:xfrm>
              <a:off x="660643" y="389526"/>
              <a:ext cx="1073986" cy="707886"/>
            </a:xfrm>
            <a:prstGeom prst="rect">
              <a:avLst/>
            </a:prstGeom>
            <a:noFill/>
          </p:spPr>
          <p:txBody>
            <a:bodyPr wrap="square" rtlCol="0">
              <a:spAutoFit/>
            </a:bodyPr>
            <a:lstStyle/>
            <a:p>
              <a:endParaRPr lang="vi-VN" sz="4000" b="1" dirty="0"/>
            </a:p>
          </p:txBody>
        </p:sp>
      </p:grpSp>
    </p:spTree>
    <p:extLst>
      <p:ext uri="{BB962C8B-B14F-4D97-AF65-F5344CB8AC3E}">
        <p14:creationId xmlns:p14="http://schemas.microsoft.com/office/powerpoint/2010/main" val="362261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6ECF8-1B21-5138-A07D-7DA93FBA4424}"/>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EF626ED9-D307-F141-9411-EA5DBF3D5ED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75B374E1-BED6-FA00-BF4C-D357F3A8AD2F}"/>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28E02F50-D2C1-E38D-506E-DCD769864FE0}"/>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29902A7-D318-0D87-D4BB-D99500A6904F}"/>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A24EB193-9CF3-9AF5-6050-D4DD43916F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B3AB9E04-DC2E-BB8F-3B84-C19CE68C39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68E30ECA-59CA-4271-382B-A5FAD3BA2F62}"/>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GHI </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1A4F225C-AE36-8497-D727-876102A15799}"/>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2" name="Rectangle 11">
            <a:extLst>
              <a:ext uri="{FF2B5EF4-FFF2-40B4-BE49-F238E27FC236}">
                <a16:creationId xmlns:a16="http://schemas.microsoft.com/office/drawing/2014/main" id="{E7C3C63A-33FD-D682-8B97-2DC9EA96581E}"/>
              </a:ext>
            </a:extLst>
          </p:cNvPr>
          <p:cNvSpPr/>
          <p:nvPr/>
        </p:nvSpPr>
        <p:spPr>
          <a:xfrm>
            <a:off x="3962400" y="9045664"/>
            <a:ext cx="10589616"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DẠNG SÓNG MẠCH GHI (Write_driver)</a:t>
            </a:r>
          </a:p>
        </p:txBody>
      </p:sp>
      <p:pic>
        <p:nvPicPr>
          <p:cNvPr id="11" name="Picture 10">
            <a:extLst>
              <a:ext uri="{FF2B5EF4-FFF2-40B4-BE49-F238E27FC236}">
                <a16:creationId xmlns:a16="http://schemas.microsoft.com/office/drawing/2014/main" id="{52E2F84F-5055-4DF4-A152-453332979A84}"/>
              </a:ext>
            </a:extLst>
          </p:cNvPr>
          <p:cNvPicPr>
            <a:picLocks noChangeAspect="1"/>
          </p:cNvPicPr>
          <p:nvPr/>
        </p:nvPicPr>
        <p:blipFill>
          <a:blip r:embed="rId7"/>
          <a:stretch>
            <a:fillRect/>
          </a:stretch>
        </p:blipFill>
        <p:spPr>
          <a:xfrm>
            <a:off x="75911" y="1687132"/>
            <a:ext cx="18136177" cy="6471499"/>
          </a:xfrm>
          <a:prstGeom prst="rect">
            <a:avLst/>
          </a:prstGeom>
        </p:spPr>
      </p:pic>
    </p:spTree>
    <p:extLst>
      <p:ext uri="{BB962C8B-B14F-4D97-AF65-F5344CB8AC3E}">
        <p14:creationId xmlns:p14="http://schemas.microsoft.com/office/powerpoint/2010/main" val="4118061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6ECF8-1B21-5138-A07D-7DA93FBA4424}"/>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EF626ED9-D307-F141-9411-EA5DBF3D5ED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75B374E1-BED6-FA00-BF4C-D357F3A8AD2F}"/>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28E02F50-D2C1-E38D-506E-DCD769864FE0}"/>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29902A7-D318-0D87-D4BB-D99500A6904F}"/>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A24EB193-9CF3-9AF5-6050-D4DD43916F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B3AB9E04-DC2E-BB8F-3B84-C19CE68C39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68E30ECA-59CA-4271-382B-A5FAD3BA2F62}"/>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GHI </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1A4F225C-AE36-8497-D727-876102A15799}"/>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2" name="Rectangle 11">
            <a:extLst>
              <a:ext uri="{FF2B5EF4-FFF2-40B4-BE49-F238E27FC236}">
                <a16:creationId xmlns:a16="http://schemas.microsoft.com/office/drawing/2014/main" id="{E7C3C63A-33FD-D682-8B97-2DC9EA96581E}"/>
              </a:ext>
            </a:extLst>
          </p:cNvPr>
          <p:cNvSpPr/>
          <p:nvPr/>
        </p:nvSpPr>
        <p:spPr>
          <a:xfrm>
            <a:off x="1600200" y="9486900"/>
            <a:ext cx="15314016"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Độ trễ lan truyền từ thấp lên cao của mạch ghi</a:t>
            </a:r>
          </a:p>
        </p:txBody>
      </p:sp>
      <p:pic>
        <p:nvPicPr>
          <p:cNvPr id="9" name="Picture 8">
            <a:extLst>
              <a:ext uri="{FF2B5EF4-FFF2-40B4-BE49-F238E27FC236}">
                <a16:creationId xmlns:a16="http://schemas.microsoft.com/office/drawing/2014/main" id="{FC0A1458-6A9B-456B-BF2E-7AD35A6A8D8C}"/>
              </a:ext>
            </a:extLst>
          </p:cNvPr>
          <p:cNvPicPr>
            <a:picLocks noChangeAspect="1"/>
          </p:cNvPicPr>
          <p:nvPr/>
        </p:nvPicPr>
        <p:blipFill>
          <a:blip r:embed="rId7"/>
          <a:stretch>
            <a:fillRect/>
          </a:stretch>
        </p:blipFill>
        <p:spPr>
          <a:xfrm>
            <a:off x="446506" y="876300"/>
            <a:ext cx="16774694" cy="8626227"/>
          </a:xfrm>
          <a:prstGeom prst="rect">
            <a:avLst/>
          </a:prstGeom>
        </p:spPr>
      </p:pic>
    </p:spTree>
    <p:extLst>
      <p:ext uri="{BB962C8B-B14F-4D97-AF65-F5344CB8AC3E}">
        <p14:creationId xmlns:p14="http://schemas.microsoft.com/office/powerpoint/2010/main" val="2270761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6ECF8-1B21-5138-A07D-7DA93FBA4424}"/>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EF626ED9-D307-F141-9411-EA5DBF3D5ED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75B374E1-BED6-FA00-BF4C-D357F3A8AD2F}"/>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28E02F50-D2C1-E38D-506E-DCD769864FE0}"/>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29902A7-D318-0D87-D4BB-D99500A6904F}"/>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A24EB193-9CF3-9AF5-6050-D4DD43916F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B3AB9E04-DC2E-BB8F-3B84-C19CE68C39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68E30ECA-59CA-4271-382B-A5FAD3BA2F62}"/>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GHI </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1A4F225C-AE36-8497-D727-876102A15799}"/>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2" name="Rectangle 11">
            <a:extLst>
              <a:ext uri="{FF2B5EF4-FFF2-40B4-BE49-F238E27FC236}">
                <a16:creationId xmlns:a16="http://schemas.microsoft.com/office/drawing/2014/main" id="{E7C3C63A-33FD-D682-8B97-2DC9EA96581E}"/>
              </a:ext>
            </a:extLst>
          </p:cNvPr>
          <p:cNvSpPr/>
          <p:nvPr/>
        </p:nvSpPr>
        <p:spPr>
          <a:xfrm>
            <a:off x="1981200" y="9045664"/>
            <a:ext cx="14552016"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Độ trễ lan truyền từ cao xuống thấp của mạch ghi</a:t>
            </a:r>
          </a:p>
        </p:txBody>
      </p:sp>
      <p:pic>
        <p:nvPicPr>
          <p:cNvPr id="9" name="Picture 8">
            <a:extLst>
              <a:ext uri="{FF2B5EF4-FFF2-40B4-BE49-F238E27FC236}">
                <a16:creationId xmlns:a16="http://schemas.microsoft.com/office/drawing/2014/main" id="{4BFB8887-81B2-438F-91C9-00819FE69046}"/>
              </a:ext>
            </a:extLst>
          </p:cNvPr>
          <p:cNvPicPr>
            <a:picLocks noChangeAspect="1"/>
          </p:cNvPicPr>
          <p:nvPr/>
        </p:nvPicPr>
        <p:blipFill>
          <a:blip r:embed="rId7"/>
          <a:stretch>
            <a:fillRect/>
          </a:stretch>
        </p:blipFill>
        <p:spPr>
          <a:xfrm>
            <a:off x="1295400" y="1289541"/>
            <a:ext cx="15120253" cy="7707918"/>
          </a:xfrm>
          <a:prstGeom prst="rect">
            <a:avLst/>
          </a:prstGeom>
        </p:spPr>
      </p:pic>
    </p:spTree>
    <p:extLst>
      <p:ext uri="{BB962C8B-B14F-4D97-AF65-F5344CB8AC3E}">
        <p14:creationId xmlns:p14="http://schemas.microsoft.com/office/powerpoint/2010/main" val="3103002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EC17F-632B-1D97-BDAD-421ED532A9D4}"/>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176567BD-F823-EB2C-A8FF-DFE5B9F6F8F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CEFEC910-B3FD-6936-6F8F-06217A4CB132}"/>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A48E8CDD-B359-CAA2-0874-7C35802078C2}"/>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ECBBD217-8C36-0F7E-0076-93FD45A6A48B}"/>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EF898894-95DF-95A5-9A2F-5BC2D598BD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26C3604F-F8FC-FA6C-08F6-38F0B16712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724A2956-9FAC-D228-A859-10BD58EB653F}"/>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GHI </a:t>
            </a:r>
            <a:endParaRPr lang="vi-VN" sz="4000" b="1">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5453A1E-4AB3-E8C5-CCFA-557D2001A6DF}"/>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4" name="Rectangle 13">
            <a:extLst>
              <a:ext uri="{FF2B5EF4-FFF2-40B4-BE49-F238E27FC236}">
                <a16:creationId xmlns:a16="http://schemas.microsoft.com/office/drawing/2014/main" id="{E5D604F7-4738-D8AC-ADB2-D99F35E3429F}"/>
              </a:ext>
            </a:extLst>
          </p:cNvPr>
          <p:cNvSpPr/>
          <p:nvPr/>
        </p:nvSpPr>
        <p:spPr>
          <a:xfrm>
            <a:off x="304800" y="8896800"/>
            <a:ext cx="176784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CÔNG SUẤT MẠCH GHI	dùng hàm Average trong Cadence: P</a:t>
            </a:r>
            <a:r>
              <a:rPr lang="en-US" sz="2400">
                <a:solidFill>
                  <a:srgbClr val="FF0000"/>
                </a:solidFill>
              </a:rPr>
              <a:t>avg </a:t>
            </a:r>
            <a:r>
              <a:rPr lang="en-US" sz="3200">
                <a:solidFill>
                  <a:srgbClr val="FF0000"/>
                </a:solidFill>
              </a:rPr>
              <a:t>= 133.3 nanowatt (nW). </a:t>
            </a:r>
          </a:p>
        </p:txBody>
      </p:sp>
      <p:pic>
        <p:nvPicPr>
          <p:cNvPr id="8" name="Picture 7">
            <a:extLst>
              <a:ext uri="{FF2B5EF4-FFF2-40B4-BE49-F238E27FC236}">
                <a16:creationId xmlns:a16="http://schemas.microsoft.com/office/drawing/2014/main" id="{A9B7B464-1244-4B86-BD41-B7FBC62F5531}"/>
              </a:ext>
            </a:extLst>
          </p:cNvPr>
          <p:cNvPicPr>
            <a:picLocks noChangeAspect="1"/>
          </p:cNvPicPr>
          <p:nvPr/>
        </p:nvPicPr>
        <p:blipFill>
          <a:blip r:embed="rId7"/>
          <a:stretch>
            <a:fillRect/>
          </a:stretch>
        </p:blipFill>
        <p:spPr>
          <a:xfrm>
            <a:off x="761999" y="1005962"/>
            <a:ext cx="16426835" cy="7890837"/>
          </a:xfrm>
          <a:prstGeom prst="rect">
            <a:avLst/>
          </a:prstGeom>
        </p:spPr>
      </p:pic>
    </p:spTree>
    <p:extLst>
      <p:ext uri="{BB962C8B-B14F-4D97-AF65-F5344CB8AC3E}">
        <p14:creationId xmlns:p14="http://schemas.microsoft.com/office/powerpoint/2010/main" val="321464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EC17F-632B-1D97-BDAD-421ED532A9D4}"/>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176567BD-F823-EB2C-A8FF-DFE5B9F6F8F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CEFEC910-B3FD-6936-6F8F-06217A4CB132}"/>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A48E8CDD-B359-CAA2-0874-7C35802078C2}"/>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ECBBD217-8C36-0F7E-0076-93FD45A6A48B}"/>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EF898894-95DF-95A5-9A2F-5BC2D598BD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26C3604F-F8FC-FA6C-08F6-38F0B16712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724A2956-9FAC-D228-A859-10BD58EB653F}"/>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GHI </a:t>
            </a:r>
            <a:endParaRPr lang="vi-VN" sz="4000" b="1">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5453A1E-4AB3-E8C5-CCFA-557D2001A6DF}"/>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4" name="Rectangle 13">
            <a:extLst>
              <a:ext uri="{FF2B5EF4-FFF2-40B4-BE49-F238E27FC236}">
                <a16:creationId xmlns:a16="http://schemas.microsoft.com/office/drawing/2014/main" id="{E5D604F7-4738-D8AC-ADB2-D99F35E3429F}"/>
              </a:ext>
            </a:extLst>
          </p:cNvPr>
          <p:cNvSpPr/>
          <p:nvPr/>
        </p:nvSpPr>
        <p:spPr>
          <a:xfrm>
            <a:off x="304800" y="8896800"/>
            <a:ext cx="176784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LAYOUT MẠCH GHI HIỆN TẠI VẪN ĐANG TRONG QUÁ TRÌNH HOÀN THIỆN</a:t>
            </a:r>
          </a:p>
        </p:txBody>
      </p:sp>
      <p:pic>
        <p:nvPicPr>
          <p:cNvPr id="8" name="Picture 7">
            <a:extLst>
              <a:ext uri="{FF2B5EF4-FFF2-40B4-BE49-F238E27FC236}">
                <a16:creationId xmlns:a16="http://schemas.microsoft.com/office/drawing/2014/main" id="{8892329F-7F43-48C8-85E0-92E7CF5C9DC3}"/>
              </a:ext>
            </a:extLst>
          </p:cNvPr>
          <p:cNvPicPr>
            <a:picLocks noChangeAspect="1"/>
          </p:cNvPicPr>
          <p:nvPr/>
        </p:nvPicPr>
        <p:blipFill>
          <a:blip r:embed="rId7"/>
          <a:stretch>
            <a:fillRect/>
          </a:stretch>
        </p:blipFill>
        <p:spPr>
          <a:xfrm>
            <a:off x="2853003" y="1009276"/>
            <a:ext cx="12581993" cy="7807023"/>
          </a:xfrm>
          <a:prstGeom prst="rect">
            <a:avLst/>
          </a:prstGeom>
        </p:spPr>
      </p:pic>
    </p:spTree>
    <p:extLst>
      <p:ext uri="{BB962C8B-B14F-4D97-AF65-F5344CB8AC3E}">
        <p14:creationId xmlns:p14="http://schemas.microsoft.com/office/powerpoint/2010/main" val="1725981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B44EE-E6C6-BA30-04FE-53A9404760C7}"/>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EDE601DE-5FFA-A103-6643-5266382505E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D02256E4-03DD-9E98-FF7D-22789E1B15E9}"/>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75A4AFBE-FF04-B8DD-66DD-D9A584D702D2}"/>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E1F8CE4-7E5A-7894-0C9A-C7E66AE9AE1A}"/>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781FBF36-F340-4133-5B73-DEFCAE4DE3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A3668143-9F55-5FE2-511B-687982BFA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03CBF5C-2DB5-22EF-646F-B4FEB1E4FB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42414" y="7358780"/>
            <a:ext cx="2737720" cy="2737720"/>
          </a:xfrm>
          <a:prstGeom prst="rect">
            <a:avLst/>
          </a:prstGeom>
          <a:effectLst>
            <a:innerShdw blurRad="63500" dist="50800" dir="16200000">
              <a:prstClr val="black">
                <a:alpha val="50000"/>
              </a:prstClr>
            </a:innerShdw>
          </a:effectLst>
        </p:spPr>
      </p:pic>
      <p:sp>
        <p:nvSpPr>
          <p:cNvPr id="11" name="Rectangle: Rounded Corners 10">
            <a:extLst>
              <a:ext uri="{FF2B5EF4-FFF2-40B4-BE49-F238E27FC236}">
                <a16:creationId xmlns:a16="http://schemas.microsoft.com/office/drawing/2014/main" id="{A4F20622-2D37-CFDD-F225-AD49B5ADC500}"/>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ĐỌC </a:t>
            </a:r>
            <a:endParaRPr lang="vi-VN" sz="4000" b="1">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1A697C23-C257-D496-5C73-D4B5B2D463ED}"/>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pic>
        <p:nvPicPr>
          <p:cNvPr id="8" name="Picture 7">
            <a:extLst>
              <a:ext uri="{FF2B5EF4-FFF2-40B4-BE49-F238E27FC236}">
                <a16:creationId xmlns:a16="http://schemas.microsoft.com/office/drawing/2014/main" id="{41A68236-8E8D-4302-9132-2766DF562F4F}"/>
              </a:ext>
            </a:extLst>
          </p:cNvPr>
          <p:cNvPicPr>
            <a:picLocks noChangeAspect="1"/>
          </p:cNvPicPr>
          <p:nvPr/>
        </p:nvPicPr>
        <p:blipFill>
          <a:blip r:embed="rId8"/>
          <a:stretch>
            <a:fillRect/>
          </a:stretch>
        </p:blipFill>
        <p:spPr>
          <a:xfrm>
            <a:off x="10633736" y="1190568"/>
            <a:ext cx="6881942" cy="5972742"/>
          </a:xfrm>
          <a:prstGeom prst="rect">
            <a:avLst/>
          </a:prstGeom>
        </p:spPr>
      </p:pic>
      <p:sp>
        <p:nvSpPr>
          <p:cNvPr id="9" name="Rectangle 8">
            <a:extLst>
              <a:ext uri="{FF2B5EF4-FFF2-40B4-BE49-F238E27FC236}">
                <a16:creationId xmlns:a16="http://schemas.microsoft.com/office/drawing/2014/main" id="{B708FFB0-7B15-4044-99D6-7F585D4BB702}"/>
              </a:ext>
            </a:extLst>
          </p:cNvPr>
          <p:cNvSpPr/>
          <p:nvPr/>
        </p:nvSpPr>
        <p:spPr>
          <a:xfrm>
            <a:off x="507866" y="1790700"/>
            <a:ext cx="9551874" cy="7768473"/>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vi-VN" sz="2800"/>
              <a:t>Mạch khuếch đại cảm biến kiểu latch dùng phản hồi dương mạnh để khuếch đại tín hiệu nhanh và chính xác. Transistor M8, M9 điều khiển chốt nối tiếp, giữ mạch ổn định trước khi đọc. Khi RE = 0, mạch chưa hoạt động, M1–M4 bật kéo OUT lên mức cao, đồng thời nối OUT với drain của M9.</a:t>
            </a:r>
          </a:p>
          <a:p>
            <a:pPr marL="457200" indent="-457200" algn="just">
              <a:lnSpc>
                <a:spcPct val="150000"/>
              </a:lnSpc>
              <a:buFont typeface="Wingdings" panose="05000000000000000000" pitchFamily="2" charset="2"/>
              <a:buChar char="Ø"/>
            </a:pPr>
            <a:r>
              <a:rPr lang="vi-VN" sz="2800"/>
              <a:t>Khi đọc bit </a:t>
            </a:r>
            <a:r>
              <a:rPr lang="vi-VN" sz="2800" b="1"/>
              <a:t>1</a:t>
            </a:r>
            <a:r>
              <a:rPr lang="vi-VN" sz="2800"/>
              <a:t>, BL giảm nhẹ, BLB giảm mạnh → BLB thấp làm M9 tắt → OUT giữ mức cao (bit 1).</a:t>
            </a:r>
            <a:endParaRPr lang="en-US" sz="2800"/>
          </a:p>
          <a:p>
            <a:pPr marL="457200" indent="-457200" algn="just">
              <a:lnSpc>
                <a:spcPct val="150000"/>
              </a:lnSpc>
              <a:buFont typeface="Wingdings" panose="05000000000000000000" pitchFamily="2" charset="2"/>
              <a:buChar char="Ø"/>
            </a:pPr>
            <a:r>
              <a:rPr lang="vi-VN" sz="2800"/>
              <a:t>Khi đọc bit </a:t>
            </a:r>
            <a:r>
              <a:rPr lang="vi-VN" sz="2800" b="1"/>
              <a:t>0</a:t>
            </a:r>
            <a:r>
              <a:rPr lang="vi-VN" sz="2800"/>
              <a:t>, BL giảm mạnh, BLB giảm nhẹ → BLB cao làm M9 bật → OUT kéo xuống thấp (bit 0).</a:t>
            </a:r>
          </a:p>
          <a:p>
            <a:pPr marL="457200" indent="-457200" algn="just">
              <a:lnSpc>
                <a:spcPct val="150000"/>
              </a:lnSpc>
              <a:buFont typeface="Arial" panose="020B0604020202020204" pitchFamily="34" charset="0"/>
              <a:buChar char="•"/>
            </a:pPr>
            <a:r>
              <a:rPr lang="en-US" sz="2800"/>
              <a:t>👉 </a:t>
            </a:r>
            <a:r>
              <a:rPr lang="vi-VN" sz="2800"/>
              <a:t>Kết quả: mạch sense amplifier xác định chính xác giá trị 0/1 của ô nhớ SRAM.</a:t>
            </a:r>
          </a:p>
        </p:txBody>
      </p:sp>
      <p:sp>
        <p:nvSpPr>
          <p:cNvPr id="19" name="TextBox 18">
            <a:extLst>
              <a:ext uri="{FF2B5EF4-FFF2-40B4-BE49-F238E27FC236}">
                <a16:creationId xmlns:a16="http://schemas.microsoft.com/office/drawing/2014/main" id="{0407E421-2822-45C0-BA03-11616895F9EF}"/>
              </a:ext>
            </a:extLst>
          </p:cNvPr>
          <p:cNvSpPr txBox="1"/>
          <p:nvPr/>
        </p:nvSpPr>
        <p:spPr>
          <a:xfrm>
            <a:off x="488814" y="1071156"/>
            <a:ext cx="9372600" cy="769441"/>
          </a:xfrm>
          <a:prstGeom prst="rect">
            <a:avLst/>
          </a:prstGeom>
          <a:noFill/>
        </p:spPr>
        <p:txBody>
          <a:bodyPr wrap="square" rtlCol="0">
            <a:spAutoFit/>
          </a:bodyPr>
          <a:lstStyle/>
          <a:p>
            <a:pPr algn="ctr"/>
            <a:r>
              <a:rPr lang="en-US" sz="4400" b="1">
                <a:solidFill>
                  <a:schemeClr val="tx2">
                    <a:lumMod val="40000"/>
                    <a:lumOff val="60000"/>
                  </a:schemeClr>
                </a:solidFill>
                <a:latin typeface="Arial" panose="020B0604020202020204" pitchFamily="34" charset="0"/>
                <a:cs typeface="Arial" panose="020B0604020202020204" pitchFamily="34" charset="0"/>
              </a:rPr>
              <a:t>NGUYÊN LÝ HOẠT ĐỘNG:</a:t>
            </a:r>
          </a:p>
        </p:txBody>
      </p:sp>
    </p:spTree>
    <p:extLst>
      <p:ext uri="{BB962C8B-B14F-4D97-AF65-F5344CB8AC3E}">
        <p14:creationId xmlns:p14="http://schemas.microsoft.com/office/powerpoint/2010/main" val="988497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4114A-A8DB-7F49-411E-832FA3E73C5B}"/>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A45110CE-B2E7-E68D-29BB-6B1AEBDAC90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29328C63-0161-FA6F-706A-A981D936A196}"/>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1BB7330E-07D6-EC83-A172-EEEB332E7E89}"/>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6D8A929B-2659-7F21-07F9-EA2B0652FB8E}"/>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BFA6934B-F521-9C34-7FB8-AFF27A8EF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7A3F985C-B719-B5D2-076A-3057743C8A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00C98B4C-D815-95BE-3CB7-47DF51EEEFC0}"/>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ĐỌC </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BB9B60F3-2B32-43B1-42D2-993A13717F9A}"/>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6" name="Rectangle 15">
            <a:extLst>
              <a:ext uri="{FF2B5EF4-FFF2-40B4-BE49-F238E27FC236}">
                <a16:creationId xmlns:a16="http://schemas.microsoft.com/office/drawing/2014/main" id="{A862053F-66AC-46AB-8D28-C9A7909FDD54}"/>
              </a:ext>
            </a:extLst>
          </p:cNvPr>
          <p:cNvSpPr/>
          <p:nvPr/>
        </p:nvSpPr>
        <p:spPr>
          <a:xfrm>
            <a:off x="1598016" y="8570837"/>
            <a:ext cx="6631584"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SCHEMATIC MẠCH ĐỌC</a:t>
            </a:r>
          </a:p>
        </p:txBody>
      </p:sp>
      <p:sp>
        <p:nvSpPr>
          <p:cNvPr id="17" name="Rectangle 16">
            <a:extLst>
              <a:ext uri="{FF2B5EF4-FFF2-40B4-BE49-F238E27FC236}">
                <a16:creationId xmlns:a16="http://schemas.microsoft.com/office/drawing/2014/main" id="{8DD3BE97-164A-423C-905E-64470FBF698D}"/>
              </a:ext>
            </a:extLst>
          </p:cNvPr>
          <p:cNvSpPr/>
          <p:nvPr/>
        </p:nvSpPr>
        <p:spPr>
          <a:xfrm>
            <a:off x="10633736" y="8570837"/>
            <a:ext cx="6892263"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ĐÓNG GÓI VÀ KIỂM THỬ MẠCH ĐỌC</a:t>
            </a:r>
          </a:p>
        </p:txBody>
      </p:sp>
      <p:pic>
        <p:nvPicPr>
          <p:cNvPr id="21" name="Picture 20">
            <a:extLst>
              <a:ext uri="{FF2B5EF4-FFF2-40B4-BE49-F238E27FC236}">
                <a16:creationId xmlns:a16="http://schemas.microsoft.com/office/drawing/2014/main" id="{47F2A40E-AC4C-46DC-BECA-64AC2082A381}"/>
              </a:ext>
            </a:extLst>
          </p:cNvPr>
          <p:cNvPicPr>
            <a:picLocks noChangeAspect="1"/>
          </p:cNvPicPr>
          <p:nvPr/>
        </p:nvPicPr>
        <p:blipFill>
          <a:blip r:embed="rId7"/>
          <a:stretch>
            <a:fillRect/>
          </a:stretch>
        </p:blipFill>
        <p:spPr>
          <a:xfrm>
            <a:off x="199528" y="1894357"/>
            <a:ext cx="10421344" cy="6035497"/>
          </a:xfrm>
          <a:prstGeom prst="rect">
            <a:avLst/>
          </a:prstGeom>
        </p:spPr>
      </p:pic>
      <p:pic>
        <p:nvPicPr>
          <p:cNvPr id="22" name="Picture 21">
            <a:extLst>
              <a:ext uri="{FF2B5EF4-FFF2-40B4-BE49-F238E27FC236}">
                <a16:creationId xmlns:a16="http://schemas.microsoft.com/office/drawing/2014/main" id="{9EC1D178-E8D0-4051-BD81-804CBD380089}"/>
              </a:ext>
            </a:extLst>
          </p:cNvPr>
          <p:cNvPicPr>
            <a:picLocks noChangeAspect="1"/>
          </p:cNvPicPr>
          <p:nvPr/>
        </p:nvPicPr>
        <p:blipFill>
          <a:blip r:embed="rId8"/>
          <a:stretch>
            <a:fillRect/>
          </a:stretch>
        </p:blipFill>
        <p:spPr>
          <a:xfrm>
            <a:off x="10678637" y="2979725"/>
            <a:ext cx="7423087" cy="4931907"/>
          </a:xfrm>
          <a:prstGeom prst="rect">
            <a:avLst/>
          </a:prstGeom>
        </p:spPr>
      </p:pic>
    </p:spTree>
    <p:extLst>
      <p:ext uri="{BB962C8B-B14F-4D97-AF65-F5344CB8AC3E}">
        <p14:creationId xmlns:p14="http://schemas.microsoft.com/office/powerpoint/2010/main" val="2972192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DEC78-E44F-2D7C-AA8B-74DB3D188055}"/>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6E2B2AAA-869C-1639-D6AB-B265A83B0D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A8AD8AEA-9DD5-6663-A72E-0177F609A9E2}"/>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07BAA346-E875-B7E6-474E-AE071401E4F8}"/>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7008B6D-8D7B-1919-7A17-659577163949}"/>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B9AE9F1D-3458-A709-4BDD-01A519CAE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57A0324A-3691-5090-AFE0-2DFEDFDFF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4A90A4B-514F-5DF2-B1C9-923407093ED4}"/>
              </a:ext>
            </a:extLst>
          </p:cNvPr>
          <p:cNvSpPr/>
          <p:nvPr/>
        </p:nvSpPr>
        <p:spPr>
          <a:xfrm>
            <a:off x="4935868" y="9182100"/>
            <a:ext cx="8416263"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DẠNG SÓNG MẠCH ĐỌC (Sense-amplifier)</a:t>
            </a:r>
          </a:p>
        </p:txBody>
      </p:sp>
      <p:sp>
        <p:nvSpPr>
          <p:cNvPr id="10" name="Rectangle: Rounded Corners 9">
            <a:extLst>
              <a:ext uri="{FF2B5EF4-FFF2-40B4-BE49-F238E27FC236}">
                <a16:creationId xmlns:a16="http://schemas.microsoft.com/office/drawing/2014/main" id="{AC2B48C9-2C93-8501-7D52-32B8285C3BBE}"/>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ĐỌC </a:t>
            </a:r>
            <a:endParaRPr lang="vi-VN" sz="4000" b="1">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C64674A0-5BB5-5F9B-B726-90B52B1176F6}"/>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pic>
        <p:nvPicPr>
          <p:cNvPr id="12" name="Picture 11">
            <a:extLst>
              <a:ext uri="{FF2B5EF4-FFF2-40B4-BE49-F238E27FC236}">
                <a16:creationId xmlns:a16="http://schemas.microsoft.com/office/drawing/2014/main" id="{B1BEDD35-B9EB-491D-A390-BAC065C43A0C}"/>
              </a:ext>
            </a:extLst>
          </p:cNvPr>
          <p:cNvPicPr>
            <a:picLocks noChangeAspect="1"/>
          </p:cNvPicPr>
          <p:nvPr/>
        </p:nvPicPr>
        <p:blipFill>
          <a:blip r:embed="rId7"/>
          <a:stretch>
            <a:fillRect/>
          </a:stretch>
        </p:blipFill>
        <p:spPr>
          <a:xfrm>
            <a:off x="227005" y="2019300"/>
            <a:ext cx="17833987" cy="6584648"/>
          </a:xfrm>
          <a:prstGeom prst="rect">
            <a:avLst/>
          </a:prstGeom>
        </p:spPr>
      </p:pic>
    </p:spTree>
    <p:extLst>
      <p:ext uri="{BB962C8B-B14F-4D97-AF65-F5344CB8AC3E}">
        <p14:creationId xmlns:p14="http://schemas.microsoft.com/office/powerpoint/2010/main" val="767411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DEC78-E44F-2D7C-AA8B-74DB3D188055}"/>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6E2B2AAA-869C-1639-D6AB-B265A83B0D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A8AD8AEA-9DD5-6663-A72E-0177F609A9E2}"/>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07BAA346-E875-B7E6-474E-AE071401E4F8}"/>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7008B6D-8D7B-1919-7A17-659577163949}"/>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B9AE9F1D-3458-A709-4BDD-01A519CAE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57A0324A-3691-5090-AFE0-2DFEDFDFF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4A90A4B-514F-5DF2-B1C9-923407093ED4}"/>
              </a:ext>
            </a:extLst>
          </p:cNvPr>
          <p:cNvSpPr/>
          <p:nvPr/>
        </p:nvSpPr>
        <p:spPr>
          <a:xfrm>
            <a:off x="4935868" y="9182100"/>
            <a:ext cx="8416263"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Độ trễ lan truyền từ cao xuống thấp của mạch</a:t>
            </a:r>
          </a:p>
        </p:txBody>
      </p:sp>
      <p:sp>
        <p:nvSpPr>
          <p:cNvPr id="10" name="Rectangle: Rounded Corners 9">
            <a:extLst>
              <a:ext uri="{FF2B5EF4-FFF2-40B4-BE49-F238E27FC236}">
                <a16:creationId xmlns:a16="http://schemas.microsoft.com/office/drawing/2014/main" id="{AC2B48C9-2C93-8501-7D52-32B8285C3BBE}"/>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ĐỌC </a:t>
            </a:r>
            <a:endParaRPr lang="vi-VN" sz="4000" b="1">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C64674A0-5BB5-5F9B-B726-90B52B1176F6}"/>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pic>
        <p:nvPicPr>
          <p:cNvPr id="9" name="Picture 8">
            <a:extLst>
              <a:ext uri="{FF2B5EF4-FFF2-40B4-BE49-F238E27FC236}">
                <a16:creationId xmlns:a16="http://schemas.microsoft.com/office/drawing/2014/main" id="{651125B8-5C97-418E-8910-5058EEF75E75}"/>
              </a:ext>
            </a:extLst>
          </p:cNvPr>
          <p:cNvPicPr>
            <a:picLocks noChangeAspect="1"/>
          </p:cNvPicPr>
          <p:nvPr/>
        </p:nvPicPr>
        <p:blipFill>
          <a:blip r:embed="rId7"/>
          <a:stretch>
            <a:fillRect/>
          </a:stretch>
        </p:blipFill>
        <p:spPr>
          <a:xfrm>
            <a:off x="220549" y="1562100"/>
            <a:ext cx="17846899" cy="6471952"/>
          </a:xfrm>
          <a:prstGeom prst="rect">
            <a:avLst/>
          </a:prstGeom>
        </p:spPr>
      </p:pic>
    </p:spTree>
    <p:extLst>
      <p:ext uri="{BB962C8B-B14F-4D97-AF65-F5344CB8AC3E}">
        <p14:creationId xmlns:p14="http://schemas.microsoft.com/office/powerpoint/2010/main" val="297865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DEC78-E44F-2D7C-AA8B-74DB3D188055}"/>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6E2B2AAA-869C-1639-D6AB-B265A83B0D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A8AD8AEA-9DD5-6663-A72E-0177F609A9E2}"/>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07BAA346-E875-B7E6-474E-AE071401E4F8}"/>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7008B6D-8D7B-1919-7A17-659577163949}"/>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B9AE9F1D-3458-A709-4BDD-01A519CAE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57A0324A-3691-5090-AFE0-2DFEDFDFF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4A90A4B-514F-5DF2-B1C9-923407093ED4}"/>
              </a:ext>
            </a:extLst>
          </p:cNvPr>
          <p:cNvSpPr/>
          <p:nvPr/>
        </p:nvSpPr>
        <p:spPr>
          <a:xfrm>
            <a:off x="4935868" y="9182100"/>
            <a:ext cx="8416263"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Độ trễ lan truyền từ thấp lên cao của mạch</a:t>
            </a:r>
          </a:p>
        </p:txBody>
      </p:sp>
      <p:sp>
        <p:nvSpPr>
          <p:cNvPr id="10" name="Rectangle: Rounded Corners 9">
            <a:extLst>
              <a:ext uri="{FF2B5EF4-FFF2-40B4-BE49-F238E27FC236}">
                <a16:creationId xmlns:a16="http://schemas.microsoft.com/office/drawing/2014/main" id="{AC2B48C9-2C93-8501-7D52-32B8285C3BBE}"/>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ĐỌC </a:t>
            </a:r>
            <a:endParaRPr lang="vi-VN" sz="4000" b="1">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C64674A0-5BB5-5F9B-B726-90B52B1176F6}"/>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pic>
        <p:nvPicPr>
          <p:cNvPr id="9" name="Picture 8">
            <a:extLst>
              <a:ext uri="{FF2B5EF4-FFF2-40B4-BE49-F238E27FC236}">
                <a16:creationId xmlns:a16="http://schemas.microsoft.com/office/drawing/2014/main" id="{3818BCB6-0C56-415C-9855-69D1BB18692E}"/>
              </a:ext>
            </a:extLst>
          </p:cNvPr>
          <p:cNvPicPr>
            <a:picLocks noChangeAspect="1"/>
          </p:cNvPicPr>
          <p:nvPr/>
        </p:nvPicPr>
        <p:blipFill>
          <a:blip r:embed="rId7"/>
          <a:stretch>
            <a:fillRect/>
          </a:stretch>
        </p:blipFill>
        <p:spPr>
          <a:xfrm>
            <a:off x="166273" y="1562100"/>
            <a:ext cx="17945026" cy="7010400"/>
          </a:xfrm>
          <a:prstGeom prst="rect">
            <a:avLst/>
          </a:prstGeom>
        </p:spPr>
      </p:pic>
    </p:spTree>
    <p:extLst>
      <p:ext uri="{BB962C8B-B14F-4D97-AF65-F5344CB8AC3E}">
        <p14:creationId xmlns:p14="http://schemas.microsoft.com/office/powerpoint/2010/main" val="2826724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C3A9128C-D689-E2FD-8DCA-E1ABB93CBD3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pic>
        <p:nvPicPr>
          <p:cNvPr id="7" name="Picture 6">
            <a:extLst>
              <a:ext uri="{FF2B5EF4-FFF2-40B4-BE49-F238E27FC236}">
                <a16:creationId xmlns:a16="http://schemas.microsoft.com/office/drawing/2014/main" id="{37D6CE78-3906-A738-2BDC-0DBB8C93AD9A}"/>
              </a:ext>
            </a:extLst>
          </p:cNvPr>
          <p:cNvPicPr>
            <a:picLocks noChangeAspect="1"/>
          </p:cNvPicPr>
          <p:nvPr/>
        </p:nvPicPr>
        <p:blipFill>
          <a:blip r:embed="rId3"/>
          <a:stretch>
            <a:fillRect/>
          </a:stretch>
        </p:blipFill>
        <p:spPr>
          <a:xfrm>
            <a:off x="1981200" y="1250251"/>
            <a:ext cx="14611568" cy="9227249"/>
          </a:xfrm>
          <a:prstGeom prst="rect">
            <a:avLst/>
          </a:prstGeom>
        </p:spPr>
      </p:pic>
      <p:pic>
        <p:nvPicPr>
          <p:cNvPr id="2" name="Picture 4">
            <a:extLst>
              <a:ext uri="{FF2B5EF4-FFF2-40B4-BE49-F238E27FC236}">
                <a16:creationId xmlns:a16="http://schemas.microsoft.com/office/drawing/2014/main" id="{C1D07CA3-49B7-8651-5596-17A4CFC9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Điện Điện tử - Sư phạm Kỹ thuật Tp. HCM">
            <a:extLst>
              <a:ext uri="{FF2B5EF4-FFF2-40B4-BE49-F238E27FC236}">
                <a16:creationId xmlns:a16="http://schemas.microsoft.com/office/drawing/2014/main" id="{C71EDA2F-6DA5-0367-77F2-4E3EFED66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2">
            <a:extLst>
              <a:ext uri="{FF2B5EF4-FFF2-40B4-BE49-F238E27FC236}">
                <a16:creationId xmlns:a16="http://schemas.microsoft.com/office/drawing/2014/main" id="{92A87584-2CDC-13A5-A1B5-A833E243DBE7}"/>
              </a:ext>
            </a:extLst>
          </p:cNvPr>
          <p:cNvGrpSpPr/>
          <p:nvPr/>
        </p:nvGrpSpPr>
        <p:grpSpPr>
          <a:xfrm>
            <a:off x="-834676" y="2536195"/>
            <a:ext cx="19696672" cy="8241997"/>
            <a:chOff x="0" y="0"/>
            <a:chExt cx="26262229" cy="10989329"/>
          </a:xfrm>
        </p:grpSpPr>
        <p:sp>
          <p:nvSpPr>
            <p:cNvPr id="6" name="Freeform 3">
              <a:extLst>
                <a:ext uri="{FF2B5EF4-FFF2-40B4-BE49-F238E27FC236}">
                  <a16:creationId xmlns:a16="http://schemas.microsoft.com/office/drawing/2014/main" id="{B95DD7C6-C5D4-2B6D-47EB-BFF9E58169EA}"/>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4">
              <a:extLst>
                <a:ext uri="{FF2B5EF4-FFF2-40B4-BE49-F238E27FC236}">
                  <a16:creationId xmlns:a16="http://schemas.microsoft.com/office/drawing/2014/main" id="{0EC80874-B28A-66B7-C432-123DF1E70A2A}"/>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0" name="Rectangle: Rounded Corners 9">
            <a:extLst>
              <a:ext uri="{FF2B5EF4-FFF2-40B4-BE49-F238E27FC236}">
                <a16:creationId xmlns:a16="http://schemas.microsoft.com/office/drawing/2014/main" id="{20546C29-DF01-2A9D-8E56-C1D65F6153ED}"/>
              </a:ext>
            </a:extLst>
          </p:cNvPr>
          <p:cNvSpPr/>
          <p:nvPr/>
        </p:nvSpPr>
        <p:spPr>
          <a:xfrm>
            <a:off x="6782290" y="56353"/>
            <a:ext cx="4723419" cy="10033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 SƠ ĐỒ KHỐI</a:t>
            </a:r>
          </a:p>
        </p:txBody>
      </p:sp>
    </p:spTree>
    <p:extLst>
      <p:ext uri="{BB962C8B-B14F-4D97-AF65-F5344CB8AC3E}">
        <p14:creationId xmlns:p14="http://schemas.microsoft.com/office/powerpoint/2010/main" val="3298487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632A2-E2C1-A8FC-1676-B282F21A92F4}"/>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1114E99B-5572-E5D3-4129-8AB577CD4D6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8ED4C5D3-37F7-B6B1-D34A-68C967659BE8}"/>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64654357-74CA-E5A9-6DBF-A983FB46CE5D}"/>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88FE54D5-458A-DCB3-B3B9-F794A7CDBE89}"/>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686E2578-216F-489B-4D29-701B548B30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0C8E968E-3BCA-D3EB-ABD3-23B1C7B3C4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52058B24-ECFD-9219-DF6E-3B6ADC735F49}"/>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ĐỌC </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3F71645C-A8F8-D308-A047-3D3DE38A64A6}"/>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2" name="Rectangle 11">
            <a:extLst>
              <a:ext uri="{FF2B5EF4-FFF2-40B4-BE49-F238E27FC236}">
                <a16:creationId xmlns:a16="http://schemas.microsoft.com/office/drawing/2014/main" id="{C801B48D-394F-D5DE-D20B-1240E3CE304C}"/>
              </a:ext>
            </a:extLst>
          </p:cNvPr>
          <p:cNvSpPr/>
          <p:nvPr/>
        </p:nvSpPr>
        <p:spPr>
          <a:xfrm>
            <a:off x="304800" y="9039017"/>
            <a:ext cx="176784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CÔNG SUẤT MẠCH ĐỌC		dùng hàm Average trong Cadence: P</a:t>
            </a:r>
            <a:r>
              <a:rPr lang="en-US" sz="2400">
                <a:solidFill>
                  <a:srgbClr val="FF0000"/>
                </a:solidFill>
              </a:rPr>
              <a:t>avg </a:t>
            </a:r>
            <a:r>
              <a:rPr lang="en-US" sz="3200">
                <a:solidFill>
                  <a:srgbClr val="FF0000"/>
                </a:solidFill>
              </a:rPr>
              <a:t>= 25.75 nanowatt (nW)</a:t>
            </a:r>
          </a:p>
        </p:txBody>
      </p:sp>
      <p:pic>
        <p:nvPicPr>
          <p:cNvPr id="13" name="Picture 12">
            <a:extLst>
              <a:ext uri="{FF2B5EF4-FFF2-40B4-BE49-F238E27FC236}">
                <a16:creationId xmlns:a16="http://schemas.microsoft.com/office/drawing/2014/main" id="{43A86F86-1C3C-4950-AD09-5310AB76E66A}"/>
              </a:ext>
            </a:extLst>
          </p:cNvPr>
          <p:cNvPicPr>
            <a:picLocks noChangeAspect="1"/>
          </p:cNvPicPr>
          <p:nvPr/>
        </p:nvPicPr>
        <p:blipFill>
          <a:blip r:embed="rId7"/>
          <a:stretch>
            <a:fillRect/>
          </a:stretch>
        </p:blipFill>
        <p:spPr>
          <a:xfrm>
            <a:off x="215436" y="1120590"/>
            <a:ext cx="17857127" cy="7674137"/>
          </a:xfrm>
          <a:prstGeom prst="rect">
            <a:avLst/>
          </a:prstGeom>
        </p:spPr>
      </p:pic>
    </p:spTree>
    <p:extLst>
      <p:ext uri="{BB962C8B-B14F-4D97-AF65-F5344CB8AC3E}">
        <p14:creationId xmlns:p14="http://schemas.microsoft.com/office/powerpoint/2010/main" val="417460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632A2-E2C1-A8FC-1676-B282F21A92F4}"/>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1114E99B-5572-E5D3-4129-8AB577CD4D6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8ED4C5D3-37F7-B6B1-D34A-68C967659BE8}"/>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64654357-74CA-E5A9-6DBF-A983FB46CE5D}"/>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88FE54D5-458A-DCB3-B3B9-F794A7CDBE89}"/>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686E2578-216F-489B-4D29-701B548B30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0C8E968E-3BCA-D3EB-ABD3-23B1C7B3C4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52058B24-ECFD-9219-DF6E-3B6ADC735F49}"/>
              </a:ext>
            </a:extLst>
          </p:cNvPr>
          <p:cNvSpPr/>
          <p:nvPr/>
        </p:nvSpPr>
        <p:spPr>
          <a:xfrm>
            <a:off x="9677400" y="101502"/>
            <a:ext cx="44958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2</a:t>
            </a:r>
            <a:r>
              <a:rPr lang="vi-VN" sz="4000" b="1">
                <a:latin typeface="Arial" panose="020B0604020202020204" pitchFamily="34" charset="0"/>
                <a:cs typeface="Arial" panose="020B0604020202020204" pitchFamily="34" charset="0"/>
              </a:rPr>
              <a:t>. </a:t>
            </a:r>
            <a:r>
              <a:rPr lang="en-US" sz="4000" b="1">
                <a:latin typeface="Arial" panose="020B0604020202020204" pitchFamily="34" charset="0"/>
                <a:cs typeface="Arial" panose="020B0604020202020204" pitchFamily="34" charset="0"/>
              </a:rPr>
              <a:t>MẠCH ĐỌC </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3F71645C-A8F8-D308-A047-3D3DE38A64A6}"/>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2" name="Rectangle 11">
            <a:extLst>
              <a:ext uri="{FF2B5EF4-FFF2-40B4-BE49-F238E27FC236}">
                <a16:creationId xmlns:a16="http://schemas.microsoft.com/office/drawing/2014/main" id="{C801B48D-394F-D5DE-D20B-1240E3CE304C}"/>
              </a:ext>
            </a:extLst>
          </p:cNvPr>
          <p:cNvSpPr/>
          <p:nvPr/>
        </p:nvSpPr>
        <p:spPr>
          <a:xfrm>
            <a:off x="304800" y="9039017"/>
            <a:ext cx="7088784"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Check DRC pass</a:t>
            </a:r>
          </a:p>
        </p:txBody>
      </p:sp>
      <p:pic>
        <p:nvPicPr>
          <p:cNvPr id="9" name="Picture 8">
            <a:extLst>
              <a:ext uri="{FF2B5EF4-FFF2-40B4-BE49-F238E27FC236}">
                <a16:creationId xmlns:a16="http://schemas.microsoft.com/office/drawing/2014/main" id="{4CF8D50D-FEFD-4CF9-B45F-CF69B623F956}"/>
              </a:ext>
            </a:extLst>
          </p:cNvPr>
          <p:cNvPicPr>
            <a:picLocks noChangeAspect="1"/>
          </p:cNvPicPr>
          <p:nvPr/>
        </p:nvPicPr>
        <p:blipFill>
          <a:blip r:embed="rId7"/>
          <a:stretch>
            <a:fillRect/>
          </a:stretch>
        </p:blipFill>
        <p:spPr>
          <a:xfrm>
            <a:off x="298732" y="1389444"/>
            <a:ext cx="7088783" cy="7424932"/>
          </a:xfrm>
          <a:prstGeom prst="rect">
            <a:avLst/>
          </a:prstGeom>
        </p:spPr>
      </p:pic>
      <p:pic>
        <p:nvPicPr>
          <p:cNvPr id="11" name="Picture 10">
            <a:extLst>
              <a:ext uri="{FF2B5EF4-FFF2-40B4-BE49-F238E27FC236}">
                <a16:creationId xmlns:a16="http://schemas.microsoft.com/office/drawing/2014/main" id="{961D301B-8DFF-4EA7-AE78-049CE58B9C2B}"/>
              </a:ext>
            </a:extLst>
          </p:cNvPr>
          <p:cNvPicPr>
            <a:picLocks noChangeAspect="1"/>
          </p:cNvPicPr>
          <p:nvPr/>
        </p:nvPicPr>
        <p:blipFill>
          <a:blip r:embed="rId8"/>
          <a:stretch>
            <a:fillRect/>
          </a:stretch>
        </p:blipFill>
        <p:spPr>
          <a:xfrm>
            <a:off x="7563950" y="1779064"/>
            <a:ext cx="10622431" cy="6645692"/>
          </a:xfrm>
          <a:prstGeom prst="rect">
            <a:avLst/>
          </a:prstGeom>
        </p:spPr>
      </p:pic>
      <p:sp>
        <p:nvSpPr>
          <p:cNvPr id="14" name="Rectangle 13">
            <a:extLst>
              <a:ext uri="{FF2B5EF4-FFF2-40B4-BE49-F238E27FC236}">
                <a16:creationId xmlns:a16="http://schemas.microsoft.com/office/drawing/2014/main" id="{CF598756-B8FA-4240-888E-9D2D0DCA18CE}"/>
              </a:ext>
            </a:extLst>
          </p:cNvPr>
          <p:cNvSpPr/>
          <p:nvPr/>
        </p:nvSpPr>
        <p:spPr>
          <a:xfrm>
            <a:off x="7563950" y="9039017"/>
            <a:ext cx="1062243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Check LVS hiện tại vẫn còn 2 lỗi</a:t>
            </a:r>
          </a:p>
        </p:txBody>
      </p:sp>
    </p:spTree>
    <p:extLst>
      <p:ext uri="{BB962C8B-B14F-4D97-AF65-F5344CB8AC3E}">
        <p14:creationId xmlns:p14="http://schemas.microsoft.com/office/powerpoint/2010/main" val="585683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1736B-2760-735E-8BC4-F55BDA5D7C1B}"/>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72CD11FA-E206-D4D9-C57E-E42DC29FB37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AAD73E19-80FC-FABB-398B-809F3CAC9617}"/>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A39E3E7E-D942-200E-CF05-E0F4E5D09AC3}"/>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2892BB78-48B1-DC59-9609-80630FE31590}"/>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83E0099C-2539-F0E3-C998-C7CCBFF2E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8AB404E3-D0C7-ED3A-8A40-185C8E7BB2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E671CE0-FBC9-48F3-8A59-8B9383C6BDD2}"/>
              </a:ext>
            </a:extLst>
          </p:cNvPr>
          <p:cNvSpPr txBox="1"/>
          <p:nvPr/>
        </p:nvSpPr>
        <p:spPr>
          <a:xfrm>
            <a:off x="9144000" y="1322130"/>
            <a:ext cx="9101543" cy="6863417"/>
          </a:xfrm>
          <a:prstGeom prst="rect">
            <a:avLst/>
          </a:prstGeom>
          <a:noFill/>
        </p:spPr>
        <p:txBody>
          <a:bodyPr wrap="square" rtlCol="0">
            <a:spAutoFit/>
          </a:bodyPr>
          <a:lstStyle/>
          <a:p>
            <a:pPr algn="just"/>
            <a:r>
              <a:rPr lang="vi-VN" sz="4000" b="1">
                <a:latin typeface="Arial" panose="020B0604020202020204" pitchFamily="34" charset="0"/>
                <a:cs typeface="Arial" panose="020B0604020202020204" pitchFamily="34" charset="0"/>
              </a:rPr>
              <a:t>Cấu trúc cơ bản</a:t>
            </a:r>
            <a:r>
              <a:rPr lang="vi-VN" sz="4000">
                <a:latin typeface="Arial" panose="020B0604020202020204" pitchFamily="34" charset="0"/>
                <a:cs typeface="Arial" panose="020B0604020202020204" pitchFamily="34" charset="0"/>
              </a:rPr>
              <a:t>:</a:t>
            </a:r>
            <a:endParaRPr lang="en-US" sz="400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vi-VN" sz="4000">
                <a:latin typeface="Arial" panose="020B0604020202020204" pitchFamily="34" charset="0"/>
                <a:cs typeface="Arial" panose="020B0604020202020204" pitchFamily="34" charset="0"/>
              </a:rPr>
              <a:t>Gồm </a:t>
            </a:r>
            <a:r>
              <a:rPr lang="en-US" sz="4000">
                <a:latin typeface="Arial" panose="020B0604020202020204" pitchFamily="34" charset="0"/>
                <a:cs typeface="Arial" panose="020B0604020202020204" pitchFamily="34" charset="0"/>
              </a:rPr>
              <a:t>4</a:t>
            </a:r>
            <a:r>
              <a:rPr lang="vi-VN" sz="4000">
                <a:latin typeface="Arial" panose="020B0604020202020204" pitchFamily="34" charset="0"/>
                <a:cs typeface="Arial" panose="020B0604020202020204" pitchFamily="34" charset="0"/>
              </a:rPr>
              <a:t> transistor (M1, M2, M3, M4) tạo thành một latch lưu trữ dữ liệu.</a:t>
            </a:r>
            <a:endParaRPr lang="en-US" sz="400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vi-VN" sz="4000">
                <a:latin typeface="Arial" panose="020B0604020202020204" pitchFamily="34" charset="0"/>
                <a:cs typeface="Arial" panose="020B0604020202020204" pitchFamily="34" charset="0"/>
              </a:rPr>
              <a:t>Hai transistor M5 và M6 được sử dụng để cô lập tín hiệu đọc/ghi qua bit-line (BIT và BITN).</a:t>
            </a:r>
            <a:endParaRPr lang="en-US" sz="4000">
              <a:latin typeface="Arial" panose="020B0604020202020204" pitchFamily="34" charset="0"/>
              <a:cs typeface="Arial" panose="020B0604020202020204" pitchFamily="34" charset="0"/>
            </a:endParaRPr>
          </a:p>
          <a:p>
            <a:pPr algn="just"/>
            <a:r>
              <a:rPr lang="vi-VN" sz="4000" b="1">
                <a:latin typeface="Arial" panose="020B0604020202020204" pitchFamily="34" charset="0"/>
                <a:cs typeface="Arial" panose="020B0604020202020204" pitchFamily="34" charset="0"/>
              </a:rPr>
              <a:t>Điểm đặc trưng của SRAM </a:t>
            </a:r>
            <a:r>
              <a:rPr lang="en-US" sz="4000" b="1">
                <a:latin typeface="Arial" panose="020B0604020202020204" pitchFamily="34" charset="0"/>
                <a:cs typeface="Arial" panose="020B0604020202020204" pitchFamily="34" charset="0"/>
              </a:rPr>
              <a:t>6</a:t>
            </a:r>
            <a:r>
              <a:rPr lang="vi-VN" sz="4000" b="1">
                <a:latin typeface="Arial" panose="020B0604020202020204" pitchFamily="34" charset="0"/>
                <a:cs typeface="Arial" panose="020B0604020202020204" pitchFamily="34" charset="0"/>
              </a:rPr>
              <a:t>T:</a:t>
            </a:r>
            <a:endParaRPr lang="en-US" sz="4000" b="1">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vi-VN" sz="4000">
                <a:latin typeface="Arial" panose="020B0604020202020204" pitchFamily="34" charset="0"/>
                <a:cs typeface="Arial" panose="020B0604020202020204" pitchFamily="34" charset="0"/>
              </a:rPr>
              <a:t>Có đường word-line (WL) để kích hoạt quá trình ghi.</a:t>
            </a:r>
            <a:endParaRPr lang="en-US" sz="400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vi-VN" sz="4000">
                <a:latin typeface="Arial" panose="020B0604020202020204" pitchFamily="34" charset="0"/>
                <a:cs typeface="Arial" panose="020B0604020202020204" pitchFamily="34" charset="0"/>
              </a:rPr>
              <a:t>Tách biệt quá trình đọc và ghi, giúp tăng độ ổn định khi vận hành.</a:t>
            </a:r>
            <a:endParaRPr lang="en-US" sz="4000">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973CD37C-2E1A-3A1F-F914-F3B60F1A13ED}"/>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KHỐI Ô NHỚ</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413E6A7D-E152-8188-724A-CBF7D387478A}"/>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3" name="Rectangle 12">
            <a:extLst>
              <a:ext uri="{FF2B5EF4-FFF2-40B4-BE49-F238E27FC236}">
                <a16:creationId xmlns:a16="http://schemas.microsoft.com/office/drawing/2014/main" id="{B5796731-D5D7-0E62-3BD8-AB8686778665}"/>
              </a:ext>
            </a:extLst>
          </p:cNvPr>
          <p:cNvSpPr/>
          <p:nvPr/>
        </p:nvSpPr>
        <p:spPr>
          <a:xfrm>
            <a:off x="609600" y="8298976"/>
            <a:ext cx="7500523"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BẢN VẼ Ô NHỚ SRAM 6T</a:t>
            </a:r>
          </a:p>
        </p:txBody>
      </p:sp>
      <p:pic>
        <p:nvPicPr>
          <p:cNvPr id="8" name="Picture 7">
            <a:extLst>
              <a:ext uri="{FF2B5EF4-FFF2-40B4-BE49-F238E27FC236}">
                <a16:creationId xmlns:a16="http://schemas.microsoft.com/office/drawing/2014/main" id="{6EF9F9EF-C08B-42A5-AC98-4E77403FF2E9}"/>
              </a:ext>
            </a:extLst>
          </p:cNvPr>
          <p:cNvPicPr>
            <a:picLocks noChangeAspect="1"/>
          </p:cNvPicPr>
          <p:nvPr/>
        </p:nvPicPr>
        <p:blipFill>
          <a:blip r:embed="rId7"/>
          <a:stretch>
            <a:fillRect/>
          </a:stretch>
        </p:blipFill>
        <p:spPr>
          <a:xfrm>
            <a:off x="151145" y="2198430"/>
            <a:ext cx="8992855" cy="5992061"/>
          </a:xfrm>
          <a:prstGeom prst="rect">
            <a:avLst/>
          </a:prstGeom>
        </p:spPr>
      </p:pic>
      <p:pic>
        <p:nvPicPr>
          <p:cNvPr id="11" name="Picture 10">
            <a:extLst>
              <a:ext uri="{FF2B5EF4-FFF2-40B4-BE49-F238E27FC236}">
                <a16:creationId xmlns:a16="http://schemas.microsoft.com/office/drawing/2014/main" id="{760C4ABA-75BD-3F3C-A7CC-2718AF4FDA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5781" y="1044831"/>
            <a:ext cx="1759447" cy="1759447"/>
          </a:xfrm>
          <a:prstGeom prst="rect">
            <a:avLst/>
          </a:prstGeom>
        </p:spPr>
      </p:pic>
    </p:spTree>
    <p:extLst>
      <p:ext uri="{BB962C8B-B14F-4D97-AF65-F5344CB8AC3E}">
        <p14:creationId xmlns:p14="http://schemas.microsoft.com/office/powerpoint/2010/main" val="1574554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3BEEB-A2DE-20F1-F3E5-D5E976B3E68A}"/>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CBAD33AA-957E-DC8C-6F5F-0B779368693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CC0F3F9B-9BE9-F2D3-F347-586CDB8B26EF}"/>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DF596ACD-1DD4-5917-43E6-6911ABC7B8E7}"/>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C384814-60CE-4131-9DD4-3706F2FC806F}"/>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F6738194-5A36-0C72-DD25-F6EC3D310D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CB3A0062-41F5-553B-7F04-CEAB710348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66CF446F-1CD4-E75E-727C-288140C0CC26}"/>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KHỐI Ô NHỚ</a:t>
            </a:r>
            <a:endParaRPr lang="vi-VN" sz="4000" b="1">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34F87CF2-BF5A-1A9B-09C5-9FB0EDB5D72B}"/>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2" name="Rectangle 11">
            <a:extLst>
              <a:ext uri="{FF2B5EF4-FFF2-40B4-BE49-F238E27FC236}">
                <a16:creationId xmlns:a16="http://schemas.microsoft.com/office/drawing/2014/main" id="{B0359A07-B822-5D94-8BBC-6BB788BB8799}"/>
              </a:ext>
            </a:extLst>
          </p:cNvPr>
          <p:cNvSpPr/>
          <p:nvPr/>
        </p:nvSpPr>
        <p:spPr>
          <a:xfrm>
            <a:off x="4533900" y="9410700"/>
            <a:ext cx="9220199"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SCHEMATIC KHỐI Ô NHỚ SRAM 6T</a:t>
            </a:r>
          </a:p>
        </p:txBody>
      </p:sp>
      <p:pic>
        <p:nvPicPr>
          <p:cNvPr id="8" name="Picture 7">
            <a:extLst>
              <a:ext uri="{FF2B5EF4-FFF2-40B4-BE49-F238E27FC236}">
                <a16:creationId xmlns:a16="http://schemas.microsoft.com/office/drawing/2014/main" id="{068D296C-1E03-4F74-95AA-3AD9FBD61DD5}"/>
              </a:ext>
            </a:extLst>
          </p:cNvPr>
          <p:cNvPicPr>
            <a:picLocks noChangeAspect="1"/>
          </p:cNvPicPr>
          <p:nvPr/>
        </p:nvPicPr>
        <p:blipFill>
          <a:blip r:embed="rId7"/>
          <a:stretch>
            <a:fillRect/>
          </a:stretch>
        </p:blipFill>
        <p:spPr>
          <a:xfrm>
            <a:off x="685800" y="1242686"/>
            <a:ext cx="17049939" cy="7863214"/>
          </a:xfrm>
          <a:prstGeom prst="rect">
            <a:avLst/>
          </a:prstGeom>
        </p:spPr>
      </p:pic>
    </p:spTree>
    <p:extLst>
      <p:ext uri="{BB962C8B-B14F-4D97-AF65-F5344CB8AC3E}">
        <p14:creationId xmlns:p14="http://schemas.microsoft.com/office/powerpoint/2010/main" val="252976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5E50C-8DFC-426A-C463-6951284FF49B}"/>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0A5AF2E0-93AB-3961-5EA4-EE1869E7581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F1A28BEC-4E25-3116-1283-AE8AFBE15A83}"/>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478DB882-CEE8-8031-2C17-B2027B19A2A2}"/>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8F5CF1D-BEBE-803B-7B86-25D4E497CB1F}"/>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12E9B367-03F6-0127-6F4A-EA68B39507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F3B334E6-E145-88A3-4E9D-B4656432E3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3FDF8CB7-F7C2-7422-1A09-DBB3032A0301}"/>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KHỐI Ô NHỚ</a:t>
            </a:r>
            <a:endParaRPr lang="vi-VN" sz="4000" b="1">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21201050-81C8-C08A-4696-9EB73B21EAA0}"/>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4" name="Rectangle 13">
            <a:extLst>
              <a:ext uri="{FF2B5EF4-FFF2-40B4-BE49-F238E27FC236}">
                <a16:creationId xmlns:a16="http://schemas.microsoft.com/office/drawing/2014/main" id="{E34EE4BC-3B63-AEC4-4429-AB0B0FB2E8A9}"/>
              </a:ext>
            </a:extLst>
          </p:cNvPr>
          <p:cNvSpPr/>
          <p:nvPr/>
        </p:nvSpPr>
        <p:spPr>
          <a:xfrm>
            <a:off x="1752599" y="9182100"/>
            <a:ext cx="14782802"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DẠNG SÓNG HOẠT ĐỘNG CỦA MẠCH Ô NHỚ SRAM 6T</a:t>
            </a:r>
          </a:p>
        </p:txBody>
      </p:sp>
      <p:pic>
        <p:nvPicPr>
          <p:cNvPr id="8" name="Picture 7">
            <a:extLst>
              <a:ext uri="{FF2B5EF4-FFF2-40B4-BE49-F238E27FC236}">
                <a16:creationId xmlns:a16="http://schemas.microsoft.com/office/drawing/2014/main" id="{ACFE48E5-7287-4198-BEA4-E5E58A3F8FE9}"/>
              </a:ext>
            </a:extLst>
          </p:cNvPr>
          <p:cNvPicPr>
            <a:picLocks noChangeAspect="1"/>
          </p:cNvPicPr>
          <p:nvPr/>
        </p:nvPicPr>
        <p:blipFill>
          <a:blip r:embed="rId7"/>
          <a:stretch>
            <a:fillRect/>
          </a:stretch>
        </p:blipFill>
        <p:spPr>
          <a:xfrm>
            <a:off x="124495" y="1790700"/>
            <a:ext cx="18039009" cy="6539467"/>
          </a:xfrm>
          <a:prstGeom prst="rect">
            <a:avLst/>
          </a:prstGeom>
        </p:spPr>
      </p:pic>
    </p:spTree>
    <p:extLst>
      <p:ext uri="{BB962C8B-B14F-4D97-AF65-F5344CB8AC3E}">
        <p14:creationId xmlns:p14="http://schemas.microsoft.com/office/powerpoint/2010/main" val="3032430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C2471-9691-5F4F-5375-648342CE94FF}"/>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072C0AFD-C21F-0F30-B5C7-2EBD0FD71B2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776EDB9C-EDCC-F458-13B4-4729BDA02D53}"/>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379EBD98-64B0-0CBC-FAA5-CBE1AF137E2A}"/>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B2ED095-04FF-D582-9F43-E114DFD5E766}"/>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35022C3C-991E-C76B-D0D3-8CB34C673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D4806459-D68D-4555-EF3C-2476F61772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0AE13F34-A2FE-72C2-6A9F-6D0991335FD0}"/>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KHỐI Ô NHỚ</a:t>
            </a:r>
            <a:endParaRPr lang="vi-VN" sz="4000" b="1">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8B9680F8-9204-CAD2-AF90-32E8AB821623}"/>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4" name="Rectangle 13">
            <a:extLst>
              <a:ext uri="{FF2B5EF4-FFF2-40B4-BE49-F238E27FC236}">
                <a16:creationId xmlns:a16="http://schemas.microsoft.com/office/drawing/2014/main" id="{CF769892-DF4E-ED6C-3EB0-BFCE319CF4B2}"/>
              </a:ext>
            </a:extLst>
          </p:cNvPr>
          <p:cNvSpPr/>
          <p:nvPr/>
        </p:nvSpPr>
        <p:spPr>
          <a:xfrm>
            <a:off x="914400" y="9182100"/>
            <a:ext cx="164592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rgbClr val="FF0000"/>
                </a:solidFill>
              </a:rPr>
              <a:t>Độ trễ từ mức áp thấp đến cao ô nhớ 6T trong quá trình: 𝑡</a:t>
            </a:r>
            <a:r>
              <a:rPr lang="en-US" sz="2400">
                <a:solidFill>
                  <a:srgbClr val="FF0000"/>
                </a:solidFill>
              </a:rPr>
              <a:t>𝑝𝑑r </a:t>
            </a:r>
            <a:r>
              <a:rPr lang="en-US" sz="3600">
                <a:solidFill>
                  <a:srgbClr val="FF0000"/>
                </a:solidFill>
              </a:rPr>
              <a:t>= 25.5 (ps) </a:t>
            </a:r>
          </a:p>
        </p:txBody>
      </p:sp>
      <p:cxnSp>
        <p:nvCxnSpPr>
          <p:cNvPr id="16" name="Straight Connector 15">
            <a:extLst>
              <a:ext uri="{FF2B5EF4-FFF2-40B4-BE49-F238E27FC236}">
                <a16:creationId xmlns:a16="http://schemas.microsoft.com/office/drawing/2014/main" id="{10239F0D-1D2C-B0B7-74AF-EDFF797530AC}"/>
              </a:ext>
            </a:extLst>
          </p:cNvPr>
          <p:cNvCxnSpPr/>
          <p:nvPr/>
        </p:nvCxnSpPr>
        <p:spPr>
          <a:xfrm>
            <a:off x="8763000" y="4152900"/>
            <a:ext cx="0" cy="2209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D302CC-45AA-BF15-8601-1FFA2208E922}"/>
              </a:ext>
            </a:extLst>
          </p:cNvPr>
          <p:cNvCxnSpPr/>
          <p:nvPr/>
        </p:nvCxnSpPr>
        <p:spPr>
          <a:xfrm>
            <a:off x="8763000" y="6286500"/>
            <a:ext cx="167640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C2826AD-3A0D-416D-AE12-FE0D31C1CD10}"/>
              </a:ext>
            </a:extLst>
          </p:cNvPr>
          <p:cNvPicPr>
            <a:picLocks noChangeAspect="1"/>
          </p:cNvPicPr>
          <p:nvPr/>
        </p:nvPicPr>
        <p:blipFill>
          <a:blip r:embed="rId7"/>
          <a:stretch>
            <a:fillRect/>
          </a:stretch>
        </p:blipFill>
        <p:spPr>
          <a:xfrm>
            <a:off x="228599" y="1199738"/>
            <a:ext cx="17718447" cy="7829962"/>
          </a:xfrm>
          <a:prstGeom prst="rect">
            <a:avLst/>
          </a:prstGeom>
        </p:spPr>
      </p:pic>
    </p:spTree>
    <p:extLst>
      <p:ext uri="{BB962C8B-B14F-4D97-AF65-F5344CB8AC3E}">
        <p14:creationId xmlns:p14="http://schemas.microsoft.com/office/powerpoint/2010/main" val="2906138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14F36-C87A-EA2D-4EE2-62EDE9EB65D9}"/>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F836F09B-38FD-8A6E-5FC0-55E29FD32C3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5E3A66A8-0E7D-FFA2-448E-22F4257C6513}"/>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57F79177-2C38-2735-2A84-C18E43D7D10A}"/>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F54CCAA-9E38-3142-B7C4-25AB271F5790}"/>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28DE3D69-C94D-F88A-57D8-6F56CB9B4B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C6DE5C8E-7EBB-A57F-07A7-D36A0C77B2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4807FEF-8635-460E-8FC5-F1764D17A6EE}"/>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KHỐI Ô NHỚ</a:t>
            </a:r>
            <a:endParaRPr lang="vi-VN" sz="4000" b="1">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5A5FD443-F584-04EB-0E6C-D4999CDE3205}"/>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4" name="Rectangle 13">
            <a:extLst>
              <a:ext uri="{FF2B5EF4-FFF2-40B4-BE49-F238E27FC236}">
                <a16:creationId xmlns:a16="http://schemas.microsoft.com/office/drawing/2014/main" id="{A852E6EC-D56F-0571-EDB3-359116DCEAC2}"/>
              </a:ext>
            </a:extLst>
          </p:cNvPr>
          <p:cNvSpPr/>
          <p:nvPr/>
        </p:nvSpPr>
        <p:spPr>
          <a:xfrm>
            <a:off x="914400" y="9182100"/>
            <a:ext cx="164592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rgbClr val="FF0000"/>
                </a:solidFill>
              </a:rPr>
              <a:t>Độ trễ từ mức áp cao đến thấp ô nhớ 6T trong quá trình: 𝑡</a:t>
            </a:r>
            <a:r>
              <a:rPr lang="en-US" sz="2400">
                <a:solidFill>
                  <a:srgbClr val="FF0000"/>
                </a:solidFill>
              </a:rPr>
              <a:t>𝑝df </a:t>
            </a:r>
            <a:r>
              <a:rPr lang="en-US" sz="3600">
                <a:solidFill>
                  <a:srgbClr val="FF0000"/>
                </a:solidFill>
              </a:rPr>
              <a:t>= 18.23 (ps) </a:t>
            </a:r>
          </a:p>
        </p:txBody>
      </p:sp>
      <p:cxnSp>
        <p:nvCxnSpPr>
          <p:cNvPr id="15" name="Straight Connector 14">
            <a:extLst>
              <a:ext uri="{FF2B5EF4-FFF2-40B4-BE49-F238E27FC236}">
                <a16:creationId xmlns:a16="http://schemas.microsoft.com/office/drawing/2014/main" id="{4B41AAE6-8614-19AE-F1AA-350405B64F74}"/>
              </a:ext>
            </a:extLst>
          </p:cNvPr>
          <p:cNvCxnSpPr/>
          <p:nvPr/>
        </p:nvCxnSpPr>
        <p:spPr>
          <a:xfrm>
            <a:off x="10134600" y="4229100"/>
            <a:ext cx="0" cy="2209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6E2BE7-AC97-6BF3-14DD-16569061C1F1}"/>
              </a:ext>
            </a:extLst>
          </p:cNvPr>
          <p:cNvCxnSpPr>
            <a:cxnSpLocks/>
          </p:cNvCxnSpPr>
          <p:nvPr/>
        </p:nvCxnSpPr>
        <p:spPr>
          <a:xfrm>
            <a:off x="10134600" y="6456528"/>
            <a:ext cx="99060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D61668E-55F7-4DC7-97FE-1C4A358A12B4}"/>
              </a:ext>
            </a:extLst>
          </p:cNvPr>
          <p:cNvPicPr>
            <a:picLocks noChangeAspect="1"/>
          </p:cNvPicPr>
          <p:nvPr/>
        </p:nvPicPr>
        <p:blipFill>
          <a:blip r:embed="rId7"/>
          <a:stretch>
            <a:fillRect/>
          </a:stretch>
        </p:blipFill>
        <p:spPr>
          <a:xfrm>
            <a:off x="228600" y="1765972"/>
            <a:ext cx="17765524" cy="6730328"/>
          </a:xfrm>
          <a:prstGeom prst="rect">
            <a:avLst/>
          </a:prstGeom>
        </p:spPr>
      </p:pic>
    </p:spTree>
    <p:extLst>
      <p:ext uri="{BB962C8B-B14F-4D97-AF65-F5344CB8AC3E}">
        <p14:creationId xmlns:p14="http://schemas.microsoft.com/office/powerpoint/2010/main" val="4290742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3545F-468C-EFA0-C7D3-C3C78CA93698}"/>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971A6747-8314-5231-2E82-54A00B31DD9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53F839F6-20FD-B5CD-48D9-7E6F641FB00C}"/>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C15DC56F-83D7-157D-06D9-404F99B83DDA}"/>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F80367B-798A-4B77-3955-E16319D9C484}"/>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BC324F3D-8035-E1BF-F248-8EF1E77318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33C1E865-4149-97EB-E534-B712A8C1A8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236A7F96-FB49-7B56-CA03-2E9988F3FBE0}"/>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KHỐI Ô NHỚ</a:t>
            </a:r>
            <a:endParaRPr lang="vi-VN" sz="4000" b="1">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4FD1E103-6CCC-E862-043E-80DEFCFDEC57}"/>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cxnSp>
        <p:nvCxnSpPr>
          <p:cNvPr id="15" name="Straight Connector 14">
            <a:extLst>
              <a:ext uri="{FF2B5EF4-FFF2-40B4-BE49-F238E27FC236}">
                <a16:creationId xmlns:a16="http://schemas.microsoft.com/office/drawing/2014/main" id="{B12DE116-CC4E-BA3D-DF65-073FC52A011A}"/>
              </a:ext>
            </a:extLst>
          </p:cNvPr>
          <p:cNvCxnSpPr/>
          <p:nvPr/>
        </p:nvCxnSpPr>
        <p:spPr>
          <a:xfrm>
            <a:off x="10134600" y="4229100"/>
            <a:ext cx="0" cy="2209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DD25038-AB2D-925D-51F0-2F51B28DADEE}"/>
              </a:ext>
            </a:extLst>
          </p:cNvPr>
          <p:cNvCxnSpPr>
            <a:cxnSpLocks/>
          </p:cNvCxnSpPr>
          <p:nvPr/>
        </p:nvCxnSpPr>
        <p:spPr>
          <a:xfrm>
            <a:off x="10134600" y="6456528"/>
            <a:ext cx="99060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A87A9B0-43B4-FDAB-E762-D6DEBC183DE6}"/>
              </a:ext>
            </a:extLst>
          </p:cNvPr>
          <p:cNvSpPr/>
          <p:nvPr/>
        </p:nvSpPr>
        <p:spPr>
          <a:xfrm>
            <a:off x="4724400" y="1814035"/>
            <a:ext cx="8839200" cy="3231670"/>
          </a:xfrm>
          <a:prstGeom prst="rect">
            <a:avLst/>
          </a:prstGeom>
          <a:solidFill>
            <a:schemeClr val="accent1">
              <a:lumMod val="20000"/>
              <a:lumOff val="80000"/>
            </a:schemeClr>
          </a:solidFill>
          <a:ln>
            <a:noFill/>
          </a:ln>
          <a:effectLst>
            <a:glow rad="139700">
              <a:schemeClr val="accent2">
                <a:satMod val="175000"/>
                <a:alpha val="40000"/>
              </a:schemeClr>
            </a:glo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sz="3200" b="0" i="0">
                <a:solidFill>
                  <a:srgbClr val="000000"/>
                </a:solidFill>
                <a:effectLst/>
                <a:latin typeface="TimesNewRomanPSMT"/>
              </a:rPr>
              <a:t>Độ trễ từ mức áp thấp đến cao: </a:t>
            </a:r>
            <a:r>
              <a:rPr lang="en-US" sz="3200" b="0" i="0">
                <a:solidFill>
                  <a:srgbClr val="000000"/>
                </a:solidFill>
                <a:effectLst/>
                <a:latin typeface="CambriaMath"/>
              </a:rPr>
              <a:t>𝑡𝑝𝑑</a:t>
            </a:r>
            <a:r>
              <a:rPr lang="en-US" sz="3200" b="0" i="0">
                <a:solidFill>
                  <a:srgbClr val="000000"/>
                </a:solidFill>
                <a:effectLst/>
                <a:latin typeface="TimesNewRomanPSMT"/>
              </a:rPr>
              <a:t>r = </a:t>
            </a:r>
            <a:r>
              <a:rPr lang="en-US" sz="3200">
                <a:solidFill>
                  <a:srgbClr val="000000"/>
                </a:solidFill>
                <a:latin typeface="TimesNewRomanPSMT"/>
              </a:rPr>
              <a:t>25.5</a:t>
            </a:r>
            <a:r>
              <a:rPr lang="en-US" sz="3200" b="0" i="0">
                <a:solidFill>
                  <a:srgbClr val="000000"/>
                </a:solidFill>
                <a:effectLst/>
                <a:latin typeface="TimesNewRomanPSMT"/>
              </a:rPr>
              <a:t>ps.</a:t>
            </a:r>
            <a:r>
              <a:rPr lang="en-US" sz="3200"/>
              <a:t> </a:t>
            </a:r>
            <a:br>
              <a:rPr lang="en-US" sz="3200"/>
            </a:br>
            <a:r>
              <a:rPr lang="en-US" sz="3200" b="0" i="0">
                <a:solidFill>
                  <a:srgbClr val="000000"/>
                </a:solidFill>
                <a:effectLst/>
                <a:latin typeface="TimesNewRomanPSMT"/>
              </a:rPr>
              <a:t>Độ trễ từ mức áp cao đến thấp: </a:t>
            </a:r>
            <a:r>
              <a:rPr lang="en-US" sz="3200" b="0" i="0">
                <a:solidFill>
                  <a:srgbClr val="000000"/>
                </a:solidFill>
                <a:effectLst/>
                <a:latin typeface="CambriaMath"/>
              </a:rPr>
              <a:t>𝑡𝑝𝑑</a:t>
            </a:r>
            <a:r>
              <a:rPr lang="en-US" sz="3200" b="0" i="0">
                <a:solidFill>
                  <a:srgbClr val="000000"/>
                </a:solidFill>
                <a:effectLst/>
                <a:latin typeface="TimesNewRomanPSMT"/>
              </a:rPr>
              <a:t>f = </a:t>
            </a:r>
            <a:r>
              <a:rPr lang="en-US" sz="3200">
                <a:solidFill>
                  <a:srgbClr val="000000"/>
                </a:solidFill>
                <a:latin typeface="TimesNewRomanPSMT"/>
              </a:rPr>
              <a:t>18.23</a:t>
            </a:r>
            <a:r>
              <a:rPr lang="en-US" sz="3200" b="0" i="0">
                <a:solidFill>
                  <a:srgbClr val="000000"/>
                </a:solidFill>
                <a:effectLst/>
                <a:latin typeface="TimesNewRomanPSMT"/>
              </a:rPr>
              <a:t>ps.</a:t>
            </a:r>
            <a:r>
              <a:rPr lang="en-US" sz="3200"/>
              <a:t> </a:t>
            </a:r>
            <a:br>
              <a:rPr lang="en-US" sz="3200"/>
            </a:br>
            <a:endParaRPr lang="en-US" sz="3200"/>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02A9CF78-E60E-2242-2620-D43D38C4C748}"/>
                  </a:ext>
                </a:extLst>
              </p:cNvPr>
              <p:cNvSpPr/>
              <p:nvPr/>
            </p:nvSpPr>
            <p:spPr>
              <a:xfrm>
                <a:off x="4724400" y="5298322"/>
                <a:ext cx="8839200" cy="2283578"/>
              </a:xfrm>
              <a:prstGeom prst="rect">
                <a:avLst/>
              </a:prstGeom>
              <a:solidFill>
                <a:schemeClr val="accent1">
                  <a:lumMod val="20000"/>
                  <a:lumOff val="80000"/>
                </a:schemeClr>
              </a:solidFill>
              <a:ln>
                <a:noFill/>
              </a:ln>
              <a:effectLst>
                <a:glow rad="139700">
                  <a:schemeClr val="accent2">
                    <a:satMod val="175000"/>
                    <a:alpha val="40000"/>
                  </a:schemeClr>
                </a:glo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3200" b="0" i="0">
                    <a:solidFill>
                      <a:srgbClr val="000000"/>
                    </a:solidFill>
                    <a:effectLst/>
                    <a:latin typeface="TimesNewRomanPSMT"/>
                  </a:rPr>
                  <a:t>Từ công thức, có: </a:t>
                </a:r>
              </a:p>
              <a:p>
                <a:pPr algn="ctr">
                  <a:lnSpc>
                    <a:spcPct val="150000"/>
                  </a:lnSpc>
                </a:pPr>
                <a:r>
                  <a:rPr lang="en-US" sz="3200" b="0" i="0">
                    <a:solidFill>
                      <a:srgbClr val="000000"/>
                    </a:solidFill>
                    <a:effectLst/>
                    <a:latin typeface="TimesNewRomanPSMT"/>
                  </a:rPr>
                  <a:t>Độ trễ lan truyền: 𝑡𝑝𝑑 = </a:t>
                </a:r>
                <a14:m>
                  <m:oMath xmlns:m="http://schemas.openxmlformats.org/officeDocument/2006/math">
                    <m:f>
                      <m:fPr>
                        <m:ctrlPr>
                          <a:rPr lang="en-US" sz="3200" b="0" i="1" smtClean="0">
                            <a:solidFill>
                              <a:srgbClr val="000000"/>
                            </a:solidFill>
                            <a:effectLst/>
                            <a:latin typeface="Cambria Math" panose="02040503050406030204" pitchFamily="18" charset="0"/>
                          </a:rPr>
                        </m:ctrlPr>
                      </m:fPr>
                      <m:num>
                        <m:r>
                          <a:rPr lang="en-US" sz="3200" b="0" i="1" smtClean="0">
                            <a:solidFill>
                              <a:srgbClr val="000000"/>
                            </a:solidFill>
                            <a:effectLst/>
                            <a:latin typeface="Cambria Math" panose="02040503050406030204" pitchFamily="18" charset="0"/>
                          </a:rPr>
                          <m:t>𝑡𝑝𝑑𝑓</m:t>
                        </m:r>
                        <m:r>
                          <a:rPr lang="en-US" sz="3200" b="0" i="1" smtClean="0">
                            <a:solidFill>
                              <a:srgbClr val="000000"/>
                            </a:solidFill>
                            <a:effectLst/>
                            <a:latin typeface="Cambria Math" panose="02040503050406030204" pitchFamily="18" charset="0"/>
                          </a:rPr>
                          <m:t>+</m:t>
                        </m:r>
                        <m:r>
                          <a:rPr lang="en-US" sz="3200" b="0" i="1" smtClean="0">
                            <a:solidFill>
                              <a:srgbClr val="000000"/>
                            </a:solidFill>
                            <a:effectLst/>
                            <a:latin typeface="Cambria Math" panose="02040503050406030204" pitchFamily="18" charset="0"/>
                          </a:rPr>
                          <m:t>𝑡𝑝𝑑𝑟</m:t>
                        </m:r>
                      </m:num>
                      <m:den>
                        <m:r>
                          <a:rPr lang="en-US" sz="3200" b="0" i="1" smtClean="0">
                            <a:solidFill>
                              <a:srgbClr val="000000"/>
                            </a:solidFill>
                            <a:effectLst/>
                            <a:latin typeface="Cambria Math" panose="02040503050406030204" pitchFamily="18" charset="0"/>
                          </a:rPr>
                          <m:t>2</m:t>
                        </m:r>
                      </m:den>
                    </m:f>
                  </m:oMath>
                </a14:m>
                <a:r>
                  <a:rPr lang="en-US" sz="3200" b="0" i="0">
                    <a:solidFill>
                      <a:srgbClr val="000000"/>
                    </a:solidFill>
                    <a:effectLst/>
                    <a:latin typeface="TimesNewRomanPSMT"/>
                  </a:rPr>
                  <a:t> = </a:t>
                </a:r>
                <a:r>
                  <a:rPr lang="en-US" sz="3200">
                    <a:solidFill>
                      <a:srgbClr val="000000"/>
                    </a:solidFill>
                    <a:latin typeface="TimesNewRomanPSMT"/>
                  </a:rPr>
                  <a:t>21.9</a:t>
                </a:r>
                <a:r>
                  <a:rPr lang="en-US" sz="3200" b="0" i="0">
                    <a:solidFill>
                      <a:srgbClr val="000000"/>
                    </a:solidFill>
                    <a:effectLst/>
                    <a:latin typeface="TimesNewRomanPSMT"/>
                  </a:rPr>
                  <a:t>ps</a:t>
                </a:r>
                <a:endParaRPr lang="en-US" sz="3200"/>
              </a:p>
            </p:txBody>
          </p:sp>
        </mc:Choice>
        <mc:Fallback>
          <p:sp>
            <p:nvSpPr>
              <p:cNvPr id="9" name="Rectangle 8">
                <a:extLst>
                  <a:ext uri="{FF2B5EF4-FFF2-40B4-BE49-F238E27FC236}">
                    <a16:creationId xmlns:a16="http://schemas.microsoft.com/office/drawing/2014/main" id="{02A9CF78-E60E-2242-2620-D43D38C4C748}"/>
                  </a:ext>
                </a:extLst>
              </p:cNvPr>
              <p:cNvSpPr>
                <a:spLocks noRot="1" noChangeAspect="1" noMove="1" noResize="1" noEditPoints="1" noAdjustHandles="1" noChangeArrowheads="1" noChangeShapeType="1" noTextEdit="1"/>
              </p:cNvSpPr>
              <p:nvPr/>
            </p:nvSpPr>
            <p:spPr>
              <a:xfrm>
                <a:off x="4724400" y="5298322"/>
                <a:ext cx="8839200" cy="2283578"/>
              </a:xfrm>
              <a:prstGeom prst="rect">
                <a:avLst/>
              </a:prstGeom>
              <a:blipFill>
                <a:blip r:embed="rId8"/>
                <a:stretch>
                  <a:fillRect/>
                </a:stretch>
              </a:blipFill>
              <a:ln>
                <a:noFill/>
              </a:ln>
              <a:effectLst>
                <a:glow rad="139700">
                  <a:schemeClr val="accent2">
                    <a:satMod val="175000"/>
                    <a:alpha val="40000"/>
                  </a:schemeClr>
                </a:glow>
              </a:effectLst>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5BB3F089-1AF8-6283-EC26-4D1CE7308876}"/>
              </a:ext>
            </a:extLst>
          </p:cNvPr>
          <p:cNvSpPr/>
          <p:nvPr/>
        </p:nvSpPr>
        <p:spPr>
          <a:xfrm>
            <a:off x="2971800" y="5548514"/>
            <a:ext cx="1524000" cy="66178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006E78A-F0AB-1973-DEFF-00BEDF9F068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83384" y="1427109"/>
            <a:ext cx="2615246" cy="2615246"/>
          </a:xfrm>
          <a:prstGeom prst="rect">
            <a:avLst/>
          </a:prstGeom>
        </p:spPr>
      </p:pic>
    </p:spTree>
    <p:extLst>
      <p:ext uri="{BB962C8B-B14F-4D97-AF65-F5344CB8AC3E}">
        <p14:creationId xmlns:p14="http://schemas.microsoft.com/office/powerpoint/2010/main" val="1191553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B3FAC-F46A-7518-EDF0-A7EA844CB7EE}"/>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326CBCBE-7F31-5061-FC64-304EBADC972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803524B0-6039-9F89-0D26-F11DE2392CAE}"/>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B52AE8CF-AA95-21E0-BB6F-C126A5E5D8DB}"/>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15996FD0-2F1A-BDCC-E306-D443F493C1CC}"/>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E27C530B-AA99-7EC3-B2D8-0DA4029CB2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E55CE44F-AFA7-260D-FB5E-1C62D1F62E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43A091AA-BE9D-94D2-C497-1F1987395C60}"/>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KHỐI Ô NHỚ</a:t>
            </a:r>
            <a:endParaRPr lang="vi-VN" sz="4000" b="1">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D5E969F6-5266-3044-F641-42AFB40F9AE1}"/>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3" name="Rectangle 12">
            <a:extLst>
              <a:ext uri="{FF2B5EF4-FFF2-40B4-BE49-F238E27FC236}">
                <a16:creationId xmlns:a16="http://schemas.microsoft.com/office/drawing/2014/main" id="{F4F581DD-9E54-29AF-0360-4385B9785F09}"/>
              </a:ext>
            </a:extLst>
          </p:cNvPr>
          <p:cNvSpPr/>
          <p:nvPr/>
        </p:nvSpPr>
        <p:spPr>
          <a:xfrm>
            <a:off x="304800" y="9191417"/>
            <a:ext cx="176784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CÔNG SUẤT TIÊU THỤ TRUNG BÌNH Ô NHỚ: P</a:t>
            </a:r>
            <a:r>
              <a:rPr lang="en-US" sz="2400">
                <a:solidFill>
                  <a:srgbClr val="FF0000"/>
                </a:solidFill>
              </a:rPr>
              <a:t>avg </a:t>
            </a:r>
            <a:r>
              <a:rPr lang="en-US" sz="3200">
                <a:solidFill>
                  <a:srgbClr val="FF0000"/>
                </a:solidFill>
              </a:rPr>
              <a:t>= 128.5 nanowatt (nW)</a:t>
            </a:r>
          </a:p>
        </p:txBody>
      </p:sp>
      <p:pic>
        <p:nvPicPr>
          <p:cNvPr id="8" name="Picture 7">
            <a:extLst>
              <a:ext uri="{FF2B5EF4-FFF2-40B4-BE49-F238E27FC236}">
                <a16:creationId xmlns:a16="http://schemas.microsoft.com/office/drawing/2014/main" id="{09F5F496-34B2-416C-A18F-BFF339A86767}"/>
              </a:ext>
            </a:extLst>
          </p:cNvPr>
          <p:cNvPicPr>
            <a:picLocks noChangeAspect="1"/>
          </p:cNvPicPr>
          <p:nvPr/>
        </p:nvPicPr>
        <p:blipFill>
          <a:blip r:embed="rId8"/>
          <a:stretch>
            <a:fillRect/>
          </a:stretch>
        </p:blipFill>
        <p:spPr>
          <a:xfrm>
            <a:off x="737852" y="1028700"/>
            <a:ext cx="16617791" cy="8153400"/>
          </a:xfrm>
          <a:prstGeom prst="rect">
            <a:avLst/>
          </a:prstGeom>
        </p:spPr>
      </p:pic>
    </p:spTree>
    <p:extLst>
      <p:ext uri="{BB962C8B-B14F-4D97-AF65-F5344CB8AC3E}">
        <p14:creationId xmlns:p14="http://schemas.microsoft.com/office/powerpoint/2010/main" val="1228278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B3FAC-F46A-7518-EDF0-A7EA844CB7EE}"/>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326CBCBE-7F31-5061-FC64-304EBADC972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803524B0-6039-9F89-0D26-F11DE2392CAE}"/>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B52AE8CF-AA95-21E0-BB6F-C126A5E5D8DB}"/>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15996FD0-2F1A-BDCC-E306-D443F493C1CC}"/>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E27C530B-AA99-7EC3-B2D8-0DA4029CB2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E55CE44F-AFA7-260D-FB5E-1C62D1F62E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43A091AA-BE9D-94D2-C497-1F1987395C60}"/>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KHỐI Ô NHỚ</a:t>
            </a:r>
            <a:endParaRPr lang="vi-VN" sz="4000" b="1">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D5E969F6-5266-3044-F641-42AFB40F9AE1}"/>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3" name="Rectangle 12">
            <a:extLst>
              <a:ext uri="{FF2B5EF4-FFF2-40B4-BE49-F238E27FC236}">
                <a16:creationId xmlns:a16="http://schemas.microsoft.com/office/drawing/2014/main" id="{F4F581DD-9E54-29AF-0360-4385B9785F09}"/>
              </a:ext>
            </a:extLst>
          </p:cNvPr>
          <p:cNvSpPr/>
          <p:nvPr/>
        </p:nvSpPr>
        <p:spPr>
          <a:xfrm>
            <a:off x="692938" y="9094010"/>
            <a:ext cx="64770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Check DRC pass</a:t>
            </a:r>
          </a:p>
        </p:txBody>
      </p:sp>
      <p:pic>
        <p:nvPicPr>
          <p:cNvPr id="10" name="Picture 9">
            <a:extLst>
              <a:ext uri="{FF2B5EF4-FFF2-40B4-BE49-F238E27FC236}">
                <a16:creationId xmlns:a16="http://schemas.microsoft.com/office/drawing/2014/main" id="{AC4C7E8A-185C-49BF-990B-41D88AE8C3B9}"/>
              </a:ext>
            </a:extLst>
          </p:cNvPr>
          <p:cNvPicPr>
            <a:picLocks noChangeAspect="1"/>
          </p:cNvPicPr>
          <p:nvPr/>
        </p:nvPicPr>
        <p:blipFill>
          <a:blip r:embed="rId8"/>
          <a:stretch>
            <a:fillRect/>
          </a:stretch>
        </p:blipFill>
        <p:spPr>
          <a:xfrm>
            <a:off x="827794" y="1030028"/>
            <a:ext cx="6207288" cy="8063982"/>
          </a:xfrm>
          <a:prstGeom prst="rect">
            <a:avLst/>
          </a:prstGeom>
        </p:spPr>
      </p:pic>
      <p:pic>
        <p:nvPicPr>
          <p:cNvPr id="12" name="Picture 11">
            <a:extLst>
              <a:ext uri="{FF2B5EF4-FFF2-40B4-BE49-F238E27FC236}">
                <a16:creationId xmlns:a16="http://schemas.microsoft.com/office/drawing/2014/main" id="{E8912315-EF73-4728-9243-89B9A401CD1F}"/>
              </a:ext>
            </a:extLst>
          </p:cNvPr>
          <p:cNvPicPr>
            <a:picLocks noChangeAspect="1"/>
          </p:cNvPicPr>
          <p:nvPr/>
        </p:nvPicPr>
        <p:blipFill>
          <a:blip r:embed="rId9"/>
          <a:stretch>
            <a:fillRect/>
          </a:stretch>
        </p:blipFill>
        <p:spPr>
          <a:xfrm>
            <a:off x="7582534" y="1030027"/>
            <a:ext cx="10172065" cy="8048823"/>
          </a:xfrm>
          <a:prstGeom prst="rect">
            <a:avLst/>
          </a:prstGeom>
        </p:spPr>
      </p:pic>
      <p:sp>
        <p:nvSpPr>
          <p:cNvPr id="14" name="Rectangle 13">
            <a:extLst>
              <a:ext uri="{FF2B5EF4-FFF2-40B4-BE49-F238E27FC236}">
                <a16:creationId xmlns:a16="http://schemas.microsoft.com/office/drawing/2014/main" id="{57AA8252-DD80-4CA4-AFE8-5F1BB5598754}"/>
              </a:ext>
            </a:extLst>
          </p:cNvPr>
          <p:cNvSpPr/>
          <p:nvPr/>
        </p:nvSpPr>
        <p:spPr>
          <a:xfrm>
            <a:off x="9677400" y="9078850"/>
            <a:ext cx="64770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Check LVS pass</a:t>
            </a:r>
          </a:p>
        </p:txBody>
      </p:sp>
    </p:spTree>
    <p:extLst>
      <p:ext uri="{BB962C8B-B14F-4D97-AF65-F5344CB8AC3E}">
        <p14:creationId xmlns:p14="http://schemas.microsoft.com/office/powerpoint/2010/main" val="98414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6709374-6D5C-5584-5610-CC1F38C3D73D}"/>
              </a:ext>
            </a:extLst>
          </p:cNvPr>
          <p:cNvGrpSpPr/>
          <p:nvPr/>
        </p:nvGrpSpPr>
        <p:grpSpPr>
          <a:xfrm>
            <a:off x="1151728" y="9456742"/>
            <a:ext cx="15982141" cy="6594889"/>
            <a:chOff x="0" y="0"/>
            <a:chExt cx="1692754" cy="698500"/>
          </a:xfrm>
        </p:grpSpPr>
        <p:sp>
          <p:nvSpPr>
            <p:cNvPr id="3" name="Freeform 3">
              <a:extLst>
                <a:ext uri="{FF2B5EF4-FFF2-40B4-BE49-F238E27FC236}">
                  <a16:creationId xmlns:a16="http://schemas.microsoft.com/office/drawing/2014/main" id="{BAC5616C-9AA3-CC7B-83BD-A26393C45088}"/>
                </a:ext>
              </a:extLst>
            </p:cNvPr>
            <p:cNvSpPr/>
            <p:nvPr/>
          </p:nvSpPr>
          <p:spPr>
            <a:xfrm>
              <a:off x="5302" y="0"/>
              <a:ext cx="1682150" cy="698500"/>
            </a:xfrm>
            <a:custGeom>
              <a:avLst/>
              <a:gdLst/>
              <a:ahLst/>
              <a:cxnLst/>
              <a:rect l="l" t="t" r="r" b="b"/>
              <a:pathLst>
                <a:path w="1682150" h="698500">
                  <a:moveTo>
                    <a:pt x="1673567" y="373116"/>
                  </a:moveTo>
                  <a:lnTo>
                    <a:pt x="1498138" y="674634"/>
                  </a:lnTo>
                  <a:cubicBezTo>
                    <a:pt x="1489541" y="689410"/>
                    <a:pt x="1473736" y="698500"/>
                    <a:pt x="1456641" y="698500"/>
                  </a:cubicBezTo>
                  <a:lnTo>
                    <a:pt x="225509" y="698500"/>
                  </a:lnTo>
                  <a:cubicBezTo>
                    <a:pt x="208415" y="698500"/>
                    <a:pt x="192609" y="689410"/>
                    <a:pt x="184012" y="674634"/>
                  </a:cubicBezTo>
                  <a:lnTo>
                    <a:pt x="8584" y="373116"/>
                  </a:lnTo>
                  <a:cubicBezTo>
                    <a:pt x="0" y="358363"/>
                    <a:pt x="0" y="340137"/>
                    <a:pt x="8584" y="325384"/>
                  </a:cubicBezTo>
                  <a:lnTo>
                    <a:pt x="184012" y="23866"/>
                  </a:lnTo>
                  <a:cubicBezTo>
                    <a:pt x="192609" y="9090"/>
                    <a:pt x="208415" y="0"/>
                    <a:pt x="225509" y="0"/>
                  </a:cubicBezTo>
                  <a:lnTo>
                    <a:pt x="1456641" y="0"/>
                  </a:lnTo>
                  <a:cubicBezTo>
                    <a:pt x="1473736" y="0"/>
                    <a:pt x="1489541" y="9090"/>
                    <a:pt x="1498138" y="23866"/>
                  </a:cubicBezTo>
                  <a:lnTo>
                    <a:pt x="1673567" y="325384"/>
                  </a:lnTo>
                  <a:cubicBezTo>
                    <a:pt x="1682150" y="340137"/>
                    <a:pt x="1682150" y="358363"/>
                    <a:pt x="1673567" y="373116"/>
                  </a:cubicBezTo>
                  <a:close/>
                </a:path>
              </a:pathLst>
            </a:custGeom>
            <a:gradFill rotWithShape="1">
              <a:gsLst>
                <a:gs pos="0">
                  <a:srgbClr val="8C52FF">
                    <a:alpha val="100000"/>
                  </a:srgbClr>
                </a:gs>
                <a:gs pos="100000">
                  <a:srgbClr val="5CE1E6">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25C61E63-4B1C-CA1A-5C3C-289A0E035083}"/>
                </a:ext>
              </a:extLst>
            </p:cNvPr>
            <p:cNvSpPr txBox="1"/>
            <p:nvPr/>
          </p:nvSpPr>
          <p:spPr>
            <a:xfrm>
              <a:off x="114300" y="-38100"/>
              <a:ext cx="1464154"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7AE135ED-7E3F-3331-757F-0A44D766FCBA}"/>
              </a:ext>
            </a:extLst>
          </p:cNvPr>
          <p:cNvGrpSpPr/>
          <p:nvPr/>
        </p:nvGrpSpPr>
        <p:grpSpPr>
          <a:xfrm>
            <a:off x="14934517" y="-2568671"/>
            <a:ext cx="9056539" cy="6594889"/>
            <a:chOff x="0" y="0"/>
            <a:chExt cx="959227" cy="698500"/>
          </a:xfrm>
        </p:grpSpPr>
        <p:sp>
          <p:nvSpPr>
            <p:cNvPr id="6" name="Freeform 6">
              <a:extLst>
                <a:ext uri="{FF2B5EF4-FFF2-40B4-BE49-F238E27FC236}">
                  <a16:creationId xmlns:a16="http://schemas.microsoft.com/office/drawing/2014/main" id="{785E08BD-0F18-5B44-B356-DE783C27C106}"/>
                </a:ext>
              </a:extLst>
            </p:cNvPr>
            <p:cNvSpPr/>
            <p:nvPr/>
          </p:nvSpPr>
          <p:spPr>
            <a:xfrm>
              <a:off x="9357" y="0"/>
              <a:ext cx="940513" cy="698500"/>
            </a:xfrm>
            <a:custGeom>
              <a:avLst/>
              <a:gdLst/>
              <a:ahLst/>
              <a:cxnLst/>
              <a:rect l="l" t="t" r="r" b="b"/>
              <a:pathLst>
                <a:path w="940513" h="698500">
                  <a:moveTo>
                    <a:pt x="925366" y="391366"/>
                  </a:moveTo>
                  <a:lnTo>
                    <a:pt x="771174" y="656384"/>
                  </a:lnTo>
                  <a:cubicBezTo>
                    <a:pt x="756003" y="682459"/>
                    <a:pt x="728111" y="698500"/>
                    <a:pt x="697944" y="698500"/>
                  </a:cubicBezTo>
                  <a:lnTo>
                    <a:pt x="242569" y="698500"/>
                  </a:lnTo>
                  <a:cubicBezTo>
                    <a:pt x="212402" y="698500"/>
                    <a:pt x="184510" y="682459"/>
                    <a:pt x="169339" y="656384"/>
                  </a:cubicBezTo>
                  <a:lnTo>
                    <a:pt x="15147" y="391366"/>
                  </a:lnTo>
                  <a:cubicBezTo>
                    <a:pt x="0" y="365332"/>
                    <a:pt x="0" y="333168"/>
                    <a:pt x="15147" y="307134"/>
                  </a:cubicBezTo>
                  <a:lnTo>
                    <a:pt x="169339" y="42116"/>
                  </a:lnTo>
                  <a:cubicBezTo>
                    <a:pt x="184510" y="16041"/>
                    <a:pt x="212402" y="0"/>
                    <a:pt x="242569" y="0"/>
                  </a:cubicBezTo>
                  <a:lnTo>
                    <a:pt x="697944" y="0"/>
                  </a:lnTo>
                  <a:cubicBezTo>
                    <a:pt x="728111" y="0"/>
                    <a:pt x="756003" y="16041"/>
                    <a:pt x="771174" y="42116"/>
                  </a:cubicBezTo>
                  <a:lnTo>
                    <a:pt x="925366" y="307134"/>
                  </a:lnTo>
                  <a:cubicBezTo>
                    <a:pt x="940513" y="333168"/>
                    <a:pt x="940513" y="365332"/>
                    <a:pt x="925366" y="391366"/>
                  </a:cubicBezTo>
                  <a:close/>
                </a:path>
              </a:pathLst>
            </a:custGeom>
            <a:gradFill rotWithShape="1">
              <a:gsLst>
                <a:gs pos="0">
                  <a:srgbClr val="8C52FF">
                    <a:alpha val="100000"/>
                  </a:srgbClr>
                </a:gs>
                <a:gs pos="100000">
                  <a:srgbClr val="5CE1E6">
                    <a:alpha val="100000"/>
                  </a:srgbClr>
                </a:gs>
              </a:gsLst>
              <a:lin ang="0"/>
            </a:gradFill>
          </p:spPr>
          <p:txBody>
            <a:bodyPr/>
            <a:lstStyle/>
            <a:p>
              <a:endParaRPr lang="en-US"/>
            </a:p>
          </p:txBody>
        </p:sp>
        <p:sp>
          <p:nvSpPr>
            <p:cNvPr id="7" name="TextBox 7">
              <a:extLst>
                <a:ext uri="{FF2B5EF4-FFF2-40B4-BE49-F238E27FC236}">
                  <a16:creationId xmlns:a16="http://schemas.microsoft.com/office/drawing/2014/main" id="{0B4563F8-040F-1143-FB74-10EDA43F13F2}"/>
                </a:ext>
              </a:extLst>
            </p:cNvPr>
            <p:cNvSpPr txBox="1"/>
            <p:nvPr/>
          </p:nvSpPr>
          <p:spPr>
            <a:xfrm>
              <a:off x="114300" y="-38100"/>
              <a:ext cx="730627"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5E85D0EA-FA08-41AD-D896-0A17563A95C5}"/>
              </a:ext>
            </a:extLst>
          </p:cNvPr>
          <p:cNvGrpSpPr/>
          <p:nvPr/>
        </p:nvGrpSpPr>
        <p:grpSpPr>
          <a:xfrm>
            <a:off x="-5703056" y="-2568671"/>
            <a:ext cx="9056539" cy="6594889"/>
            <a:chOff x="0" y="0"/>
            <a:chExt cx="959227" cy="698500"/>
          </a:xfrm>
        </p:grpSpPr>
        <p:sp>
          <p:nvSpPr>
            <p:cNvPr id="9" name="Freeform 9">
              <a:extLst>
                <a:ext uri="{FF2B5EF4-FFF2-40B4-BE49-F238E27FC236}">
                  <a16:creationId xmlns:a16="http://schemas.microsoft.com/office/drawing/2014/main" id="{DA0145E1-F68F-CBBA-52F7-07E5EC697121}"/>
                </a:ext>
              </a:extLst>
            </p:cNvPr>
            <p:cNvSpPr/>
            <p:nvPr/>
          </p:nvSpPr>
          <p:spPr>
            <a:xfrm>
              <a:off x="9357" y="0"/>
              <a:ext cx="940513" cy="698500"/>
            </a:xfrm>
            <a:custGeom>
              <a:avLst/>
              <a:gdLst/>
              <a:ahLst/>
              <a:cxnLst/>
              <a:rect l="l" t="t" r="r" b="b"/>
              <a:pathLst>
                <a:path w="940513" h="698500">
                  <a:moveTo>
                    <a:pt x="925366" y="391366"/>
                  </a:moveTo>
                  <a:lnTo>
                    <a:pt x="771174" y="656384"/>
                  </a:lnTo>
                  <a:cubicBezTo>
                    <a:pt x="756003" y="682459"/>
                    <a:pt x="728111" y="698500"/>
                    <a:pt x="697944" y="698500"/>
                  </a:cubicBezTo>
                  <a:lnTo>
                    <a:pt x="242569" y="698500"/>
                  </a:lnTo>
                  <a:cubicBezTo>
                    <a:pt x="212402" y="698500"/>
                    <a:pt x="184510" y="682459"/>
                    <a:pt x="169339" y="656384"/>
                  </a:cubicBezTo>
                  <a:lnTo>
                    <a:pt x="15147" y="391366"/>
                  </a:lnTo>
                  <a:cubicBezTo>
                    <a:pt x="0" y="365332"/>
                    <a:pt x="0" y="333168"/>
                    <a:pt x="15147" y="307134"/>
                  </a:cubicBezTo>
                  <a:lnTo>
                    <a:pt x="169339" y="42116"/>
                  </a:lnTo>
                  <a:cubicBezTo>
                    <a:pt x="184510" y="16041"/>
                    <a:pt x="212402" y="0"/>
                    <a:pt x="242569" y="0"/>
                  </a:cubicBezTo>
                  <a:lnTo>
                    <a:pt x="697944" y="0"/>
                  </a:lnTo>
                  <a:cubicBezTo>
                    <a:pt x="728111" y="0"/>
                    <a:pt x="756003" y="16041"/>
                    <a:pt x="771174" y="42116"/>
                  </a:cubicBezTo>
                  <a:lnTo>
                    <a:pt x="925366" y="307134"/>
                  </a:lnTo>
                  <a:cubicBezTo>
                    <a:pt x="940513" y="333168"/>
                    <a:pt x="940513" y="365332"/>
                    <a:pt x="925366" y="391366"/>
                  </a:cubicBezTo>
                  <a:close/>
                </a:path>
              </a:pathLst>
            </a:custGeom>
            <a:gradFill rotWithShape="1">
              <a:gsLst>
                <a:gs pos="0">
                  <a:srgbClr val="8C52FF">
                    <a:alpha val="100000"/>
                  </a:srgbClr>
                </a:gs>
                <a:gs pos="100000">
                  <a:srgbClr val="5CE1E6">
                    <a:alpha val="100000"/>
                  </a:srgbClr>
                </a:gs>
              </a:gsLst>
              <a:lin ang="0"/>
            </a:gradFill>
          </p:spPr>
          <p:txBody>
            <a:bodyPr/>
            <a:lstStyle/>
            <a:p>
              <a:endParaRPr lang="en-US"/>
            </a:p>
          </p:txBody>
        </p:sp>
        <p:sp>
          <p:nvSpPr>
            <p:cNvPr id="10" name="TextBox 10">
              <a:extLst>
                <a:ext uri="{FF2B5EF4-FFF2-40B4-BE49-F238E27FC236}">
                  <a16:creationId xmlns:a16="http://schemas.microsoft.com/office/drawing/2014/main" id="{A36A432C-E0B1-2158-9A1F-953B7DD2308D}"/>
                </a:ext>
              </a:extLst>
            </p:cNvPr>
            <p:cNvSpPr txBox="1"/>
            <p:nvPr/>
          </p:nvSpPr>
          <p:spPr>
            <a:xfrm>
              <a:off x="114300" y="-38100"/>
              <a:ext cx="730627" cy="7366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C77844BF-3071-7551-8790-14FD99FB8A60}"/>
              </a:ext>
            </a:extLst>
          </p:cNvPr>
          <p:cNvSpPr/>
          <p:nvPr/>
        </p:nvSpPr>
        <p:spPr>
          <a:xfrm>
            <a:off x="2442765" y="3121417"/>
            <a:ext cx="2749773" cy="2498856"/>
          </a:xfrm>
          <a:custGeom>
            <a:avLst/>
            <a:gdLst/>
            <a:ahLst/>
            <a:cxnLst/>
            <a:rect l="l" t="t" r="r" b="b"/>
            <a:pathLst>
              <a:path w="2749773" h="2498856">
                <a:moveTo>
                  <a:pt x="0" y="0"/>
                </a:moveTo>
                <a:lnTo>
                  <a:pt x="2749772" y="0"/>
                </a:lnTo>
                <a:lnTo>
                  <a:pt x="2749772" y="2498856"/>
                </a:lnTo>
                <a:lnTo>
                  <a:pt x="0" y="2498856"/>
                </a:lnTo>
                <a:lnTo>
                  <a:pt x="0" y="0"/>
                </a:lnTo>
                <a:close/>
              </a:path>
            </a:pathLst>
          </a:custGeom>
          <a:blipFill>
            <a:blip r:embed="rId2"/>
            <a:stretch>
              <a:fillRect/>
            </a:stretch>
          </a:blipFill>
        </p:spPr>
        <p:txBody>
          <a:bodyPr/>
          <a:lstStyle/>
          <a:p>
            <a:endParaRPr lang="vi-VN" dirty="0"/>
          </a:p>
        </p:txBody>
      </p:sp>
      <p:grpSp>
        <p:nvGrpSpPr>
          <p:cNvPr id="12" name="Group 12">
            <a:extLst>
              <a:ext uri="{FF2B5EF4-FFF2-40B4-BE49-F238E27FC236}">
                <a16:creationId xmlns:a16="http://schemas.microsoft.com/office/drawing/2014/main" id="{42F32039-B6A9-7082-8975-DA4150C40D8A}"/>
              </a:ext>
            </a:extLst>
          </p:cNvPr>
          <p:cNvGrpSpPr/>
          <p:nvPr/>
        </p:nvGrpSpPr>
        <p:grpSpPr>
          <a:xfrm>
            <a:off x="2759730" y="3325207"/>
            <a:ext cx="2115846" cy="1988426"/>
            <a:chOff x="12924" y="-38100"/>
            <a:chExt cx="783802" cy="736600"/>
          </a:xfrm>
        </p:grpSpPr>
        <p:sp>
          <p:nvSpPr>
            <p:cNvPr id="13" name="Freeform 13">
              <a:extLst>
                <a:ext uri="{FF2B5EF4-FFF2-40B4-BE49-F238E27FC236}">
                  <a16:creationId xmlns:a16="http://schemas.microsoft.com/office/drawing/2014/main" id="{D12BC009-4A52-14CB-CCF4-748A99CF6DD7}"/>
                </a:ext>
              </a:extLst>
            </p:cNvPr>
            <p:cNvSpPr/>
            <p:nvPr/>
          </p:nvSpPr>
          <p:spPr>
            <a:xfrm>
              <a:off x="12924" y="0"/>
              <a:ext cx="783802" cy="698500"/>
            </a:xfrm>
            <a:custGeom>
              <a:avLst/>
              <a:gdLst/>
              <a:ahLst/>
              <a:cxnLst/>
              <a:rect l="l" t="t" r="r" b="b"/>
              <a:pathLst>
                <a:path w="783802" h="698500">
                  <a:moveTo>
                    <a:pt x="762879" y="407422"/>
                  </a:moveTo>
                  <a:lnTo>
                    <a:pt x="627371" y="640328"/>
                  </a:lnTo>
                  <a:cubicBezTo>
                    <a:pt x="606416" y="676343"/>
                    <a:pt x="567891" y="698500"/>
                    <a:pt x="526223" y="698500"/>
                  </a:cubicBezTo>
                  <a:lnTo>
                    <a:pt x="257578" y="698500"/>
                  </a:lnTo>
                  <a:cubicBezTo>
                    <a:pt x="215910" y="698500"/>
                    <a:pt x="177385" y="676343"/>
                    <a:pt x="156430" y="640328"/>
                  </a:cubicBezTo>
                  <a:lnTo>
                    <a:pt x="20922" y="407422"/>
                  </a:lnTo>
                  <a:cubicBezTo>
                    <a:pt x="0" y="371463"/>
                    <a:pt x="0" y="327037"/>
                    <a:pt x="20922" y="291078"/>
                  </a:cubicBezTo>
                  <a:lnTo>
                    <a:pt x="156430" y="58172"/>
                  </a:lnTo>
                  <a:cubicBezTo>
                    <a:pt x="177385" y="22157"/>
                    <a:pt x="215910" y="0"/>
                    <a:pt x="257578" y="0"/>
                  </a:cubicBezTo>
                  <a:lnTo>
                    <a:pt x="526223" y="0"/>
                  </a:lnTo>
                  <a:cubicBezTo>
                    <a:pt x="567891" y="0"/>
                    <a:pt x="606416" y="22157"/>
                    <a:pt x="627371" y="58172"/>
                  </a:cubicBezTo>
                  <a:lnTo>
                    <a:pt x="762879" y="291078"/>
                  </a:lnTo>
                  <a:cubicBezTo>
                    <a:pt x="783801" y="327037"/>
                    <a:pt x="783801" y="371463"/>
                    <a:pt x="762879" y="407422"/>
                  </a:cubicBezTo>
                  <a:close/>
                </a:path>
              </a:pathLst>
            </a:custGeom>
            <a:gradFill rotWithShape="1">
              <a:gsLst>
                <a:gs pos="0">
                  <a:srgbClr val="8C52FF">
                    <a:alpha val="100000"/>
                  </a:srgbClr>
                </a:gs>
                <a:gs pos="100000">
                  <a:srgbClr val="5CE1E6">
                    <a:alpha val="100000"/>
                  </a:srgbClr>
                </a:gs>
              </a:gsLst>
              <a:lin ang="0"/>
            </a:gradFill>
            <a:ln w="142875" cap="sq">
              <a:solidFill>
                <a:srgbClr val="FFFFFF"/>
              </a:solidFill>
              <a:prstDash val="solid"/>
              <a:miter/>
            </a:ln>
          </p:spPr>
          <p:txBody>
            <a:bodyPr/>
            <a:lstStyle/>
            <a:p>
              <a:endParaRPr lang="en-US"/>
            </a:p>
          </p:txBody>
        </p:sp>
        <p:sp>
          <p:nvSpPr>
            <p:cNvPr id="14" name="TextBox 14">
              <a:extLst>
                <a:ext uri="{FF2B5EF4-FFF2-40B4-BE49-F238E27FC236}">
                  <a16:creationId xmlns:a16="http://schemas.microsoft.com/office/drawing/2014/main" id="{F520A3C0-86F9-DDB1-3291-C54D53F1F99F}"/>
                </a:ext>
              </a:extLst>
            </p:cNvPr>
            <p:cNvSpPr txBox="1"/>
            <p:nvPr/>
          </p:nvSpPr>
          <p:spPr>
            <a:xfrm>
              <a:off x="114300" y="-38100"/>
              <a:ext cx="581049"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a:extLst>
              <a:ext uri="{FF2B5EF4-FFF2-40B4-BE49-F238E27FC236}">
                <a16:creationId xmlns:a16="http://schemas.microsoft.com/office/drawing/2014/main" id="{37E0B32B-B527-ADD5-FB0B-06A1812DD5B7}"/>
              </a:ext>
            </a:extLst>
          </p:cNvPr>
          <p:cNvGrpSpPr/>
          <p:nvPr/>
        </p:nvGrpSpPr>
        <p:grpSpPr>
          <a:xfrm>
            <a:off x="2197561" y="5546763"/>
            <a:ext cx="3240181" cy="428306"/>
            <a:chOff x="0" y="0"/>
            <a:chExt cx="938506" cy="124057"/>
          </a:xfrm>
        </p:grpSpPr>
        <p:sp>
          <p:nvSpPr>
            <p:cNvPr id="16" name="Freeform 16">
              <a:extLst>
                <a:ext uri="{FF2B5EF4-FFF2-40B4-BE49-F238E27FC236}">
                  <a16:creationId xmlns:a16="http://schemas.microsoft.com/office/drawing/2014/main" id="{C2C6C35F-899B-D40D-A9F0-025E78784238}"/>
                </a:ext>
              </a:extLst>
            </p:cNvPr>
            <p:cNvSpPr/>
            <p:nvPr/>
          </p:nvSpPr>
          <p:spPr>
            <a:xfrm>
              <a:off x="0" y="0"/>
              <a:ext cx="938506" cy="124057"/>
            </a:xfrm>
            <a:custGeom>
              <a:avLst/>
              <a:gdLst/>
              <a:ahLst/>
              <a:cxnLst/>
              <a:rect l="l" t="t" r="r" b="b"/>
              <a:pathLst>
                <a:path w="938506" h="124057">
                  <a:moveTo>
                    <a:pt x="62029" y="0"/>
                  </a:moveTo>
                  <a:lnTo>
                    <a:pt x="876477" y="0"/>
                  </a:lnTo>
                  <a:cubicBezTo>
                    <a:pt x="910735" y="0"/>
                    <a:pt x="938506" y="27771"/>
                    <a:pt x="938506" y="62029"/>
                  </a:cubicBezTo>
                  <a:lnTo>
                    <a:pt x="938506" y="62029"/>
                  </a:lnTo>
                  <a:cubicBezTo>
                    <a:pt x="938506" y="96286"/>
                    <a:pt x="910735" y="124057"/>
                    <a:pt x="876477" y="124057"/>
                  </a:cubicBezTo>
                  <a:lnTo>
                    <a:pt x="62029" y="124057"/>
                  </a:lnTo>
                  <a:cubicBezTo>
                    <a:pt x="27771" y="124057"/>
                    <a:pt x="0" y="96286"/>
                    <a:pt x="0" y="62029"/>
                  </a:cubicBezTo>
                  <a:lnTo>
                    <a:pt x="0" y="62029"/>
                  </a:lnTo>
                  <a:cubicBezTo>
                    <a:pt x="0" y="27771"/>
                    <a:pt x="27771" y="0"/>
                    <a:pt x="62029" y="0"/>
                  </a:cubicBezTo>
                  <a:close/>
                </a:path>
              </a:pathLst>
            </a:custGeom>
            <a:gradFill rotWithShape="1">
              <a:gsLst>
                <a:gs pos="0">
                  <a:srgbClr val="5CE1E6">
                    <a:alpha val="100000"/>
                  </a:srgbClr>
                </a:gs>
                <a:gs pos="100000">
                  <a:srgbClr val="8C52FF">
                    <a:alpha val="100000"/>
                  </a:srgbClr>
                </a:gs>
              </a:gsLst>
              <a:lin ang="0"/>
            </a:gradFill>
          </p:spPr>
          <p:txBody>
            <a:bodyPr/>
            <a:lstStyle/>
            <a:p>
              <a:endParaRPr lang="en-US"/>
            </a:p>
          </p:txBody>
        </p:sp>
        <p:sp>
          <p:nvSpPr>
            <p:cNvPr id="17" name="TextBox 17">
              <a:extLst>
                <a:ext uri="{FF2B5EF4-FFF2-40B4-BE49-F238E27FC236}">
                  <a16:creationId xmlns:a16="http://schemas.microsoft.com/office/drawing/2014/main" id="{7B85E779-9A85-B8B4-8184-7DF7B1DAEEF9}"/>
                </a:ext>
              </a:extLst>
            </p:cNvPr>
            <p:cNvSpPr txBox="1"/>
            <p:nvPr/>
          </p:nvSpPr>
          <p:spPr>
            <a:xfrm>
              <a:off x="0" y="-38100"/>
              <a:ext cx="938506" cy="162157"/>
            </a:xfrm>
            <a:prstGeom prst="rect">
              <a:avLst/>
            </a:prstGeom>
          </p:spPr>
          <p:txBody>
            <a:bodyPr lIns="50800" tIns="50800" rIns="50800" bIns="50800" rtlCol="0" anchor="ctr"/>
            <a:lstStyle/>
            <a:p>
              <a:pPr algn="ctr">
                <a:lnSpc>
                  <a:spcPts val="2659"/>
                </a:lnSpc>
              </a:pPr>
              <a:endParaRPr/>
            </a:p>
          </p:txBody>
        </p:sp>
      </p:grpSp>
      <p:sp>
        <p:nvSpPr>
          <p:cNvPr id="18" name="Freeform 18">
            <a:extLst>
              <a:ext uri="{FF2B5EF4-FFF2-40B4-BE49-F238E27FC236}">
                <a16:creationId xmlns:a16="http://schemas.microsoft.com/office/drawing/2014/main" id="{6863F21E-BB19-0389-F71D-158E4321980E}"/>
              </a:ext>
            </a:extLst>
          </p:cNvPr>
          <p:cNvSpPr/>
          <p:nvPr/>
        </p:nvSpPr>
        <p:spPr>
          <a:xfrm>
            <a:off x="7767913" y="3121417"/>
            <a:ext cx="2749773" cy="2498856"/>
          </a:xfrm>
          <a:custGeom>
            <a:avLst/>
            <a:gdLst/>
            <a:ahLst/>
            <a:cxnLst/>
            <a:rect l="l" t="t" r="r" b="b"/>
            <a:pathLst>
              <a:path w="2749773" h="2498856">
                <a:moveTo>
                  <a:pt x="0" y="0"/>
                </a:moveTo>
                <a:lnTo>
                  <a:pt x="2749773" y="0"/>
                </a:lnTo>
                <a:lnTo>
                  <a:pt x="2749773" y="2498856"/>
                </a:lnTo>
                <a:lnTo>
                  <a:pt x="0" y="2498856"/>
                </a:lnTo>
                <a:lnTo>
                  <a:pt x="0" y="0"/>
                </a:lnTo>
                <a:close/>
              </a:path>
            </a:pathLst>
          </a:custGeom>
          <a:blipFill>
            <a:blip r:embed="rId2"/>
            <a:stretch>
              <a:fillRect/>
            </a:stretch>
          </a:blipFill>
        </p:spPr>
        <p:txBody>
          <a:bodyPr/>
          <a:lstStyle/>
          <a:p>
            <a:endParaRPr lang="en-US"/>
          </a:p>
        </p:txBody>
      </p:sp>
      <p:grpSp>
        <p:nvGrpSpPr>
          <p:cNvPr id="19" name="Group 19">
            <a:extLst>
              <a:ext uri="{FF2B5EF4-FFF2-40B4-BE49-F238E27FC236}">
                <a16:creationId xmlns:a16="http://schemas.microsoft.com/office/drawing/2014/main" id="{5650CEF5-E75F-E94D-F143-EA87ACC1639A}"/>
              </a:ext>
            </a:extLst>
          </p:cNvPr>
          <p:cNvGrpSpPr/>
          <p:nvPr/>
        </p:nvGrpSpPr>
        <p:grpSpPr>
          <a:xfrm>
            <a:off x="8049990" y="3428057"/>
            <a:ext cx="2185619" cy="1885576"/>
            <a:chOff x="0" y="0"/>
            <a:chExt cx="809649" cy="698500"/>
          </a:xfrm>
        </p:grpSpPr>
        <p:sp>
          <p:nvSpPr>
            <p:cNvPr id="20" name="Freeform 20">
              <a:extLst>
                <a:ext uri="{FF2B5EF4-FFF2-40B4-BE49-F238E27FC236}">
                  <a16:creationId xmlns:a16="http://schemas.microsoft.com/office/drawing/2014/main" id="{0346B05B-A514-A4D1-4AA0-898A7C587941}"/>
                </a:ext>
              </a:extLst>
            </p:cNvPr>
            <p:cNvSpPr/>
            <p:nvPr/>
          </p:nvSpPr>
          <p:spPr>
            <a:xfrm>
              <a:off x="12924" y="0"/>
              <a:ext cx="783802" cy="698500"/>
            </a:xfrm>
            <a:custGeom>
              <a:avLst/>
              <a:gdLst/>
              <a:ahLst/>
              <a:cxnLst/>
              <a:rect l="l" t="t" r="r" b="b"/>
              <a:pathLst>
                <a:path w="783802" h="698500">
                  <a:moveTo>
                    <a:pt x="762879" y="407422"/>
                  </a:moveTo>
                  <a:lnTo>
                    <a:pt x="627371" y="640328"/>
                  </a:lnTo>
                  <a:cubicBezTo>
                    <a:pt x="606416" y="676343"/>
                    <a:pt x="567891" y="698500"/>
                    <a:pt x="526223" y="698500"/>
                  </a:cubicBezTo>
                  <a:lnTo>
                    <a:pt x="257578" y="698500"/>
                  </a:lnTo>
                  <a:cubicBezTo>
                    <a:pt x="215910" y="698500"/>
                    <a:pt x="177385" y="676343"/>
                    <a:pt x="156430" y="640328"/>
                  </a:cubicBezTo>
                  <a:lnTo>
                    <a:pt x="20922" y="407422"/>
                  </a:lnTo>
                  <a:cubicBezTo>
                    <a:pt x="0" y="371463"/>
                    <a:pt x="0" y="327037"/>
                    <a:pt x="20922" y="291078"/>
                  </a:cubicBezTo>
                  <a:lnTo>
                    <a:pt x="156430" y="58172"/>
                  </a:lnTo>
                  <a:cubicBezTo>
                    <a:pt x="177385" y="22157"/>
                    <a:pt x="215910" y="0"/>
                    <a:pt x="257578" y="0"/>
                  </a:cubicBezTo>
                  <a:lnTo>
                    <a:pt x="526223" y="0"/>
                  </a:lnTo>
                  <a:cubicBezTo>
                    <a:pt x="567891" y="0"/>
                    <a:pt x="606416" y="22157"/>
                    <a:pt x="627371" y="58172"/>
                  </a:cubicBezTo>
                  <a:lnTo>
                    <a:pt x="762879" y="291078"/>
                  </a:lnTo>
                  <a:cubicBezTo>
                    <a:pt x="783801" y="327037"/>
                    <a:pt x="783801" y="371463"/>
                    <a:pt x="762879" y="407422"/>
                  </a:cubicBezTo>
                  <a:close/>
                </a:path>
              </a:pathLst>
            </a:custGeom>
            <a:gradFill rotWithShape="1">
              <a:gsLst>
                <a:gs pos="0">
                  <a:srgbClr val="8C52FF">
                    <a:alpha val="100000"/>
                  </a:srgbClr>
                </a:gs>
                <a:gs pos="100000">
                  <a:srgbClr val="5CE1E6">
                    <a:alpha val="100000"/>
                  </a:srgbClr>
                </a:gs>
              </a:gsLst>
              <a:lin ang="0"/>
            </a:gradFill>
            <a:ln w="142875" cap="sq">
              <a:solidFill>
                <a:srgbClr val="FFFFFF"/>
              </a:solidFill>
              <a:prstDash val="solid"/>
              <a:miter/>
            </a:ln>
          </p:spPr>
          <p:txBody>
            <a:bodyPr/>
            <a:lstStyle/>
            <a:p>
              <a:endParaRPr lang="en-US"/>
            </a:p>
          </p:txBody>
        </p:sp>
        <p:sp>
          <p:nvSpPr>
            <p:cNvPr id="21" name="TextBox 21">
              <a:extLst>
                <a:ext uri="{FF2B5EF4-FFF2-40B4-BE49-F238E27FC236}">
                  <a16:creationId xmlns:a16="http://schemas.microsoft.com/office/drawing/2014/main" id="{98C04BD8-D803-ECC3-0D6C-C3EFB182E6B9}"/>
                </a:ext>
              </a:extLst>
            </p:cNvPr>
            <p:cNvSpPr txBox="1"/>
            <p:nvPr/>
          </p:nvSpPr>
          <p:spPr>
            <a:xfrm>
              <a:off x="114300" y="-38100"/>
              <a:ext cx="581049"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3B4ADD87-13DD-3353-2B88-A210E0345A3B}"/>
              </a:ext>
            </a:extLst>
          </p:cNvPr>
          <p:cNvGrpSpPr/>
          <p:nvPr/>
        </p:nvGrpSpPr>
        <p:grpSpPr>
          <a:xfrm>
            <a:off x="7542766" y="5546763"/>
            <a:ext cx="3202467" cy="428306"/>
            <a:chOff x="0" y="0"/>
            <a:chExt cx="927582" cy="124057"/>
          </a:xfrm>
        </p:grpSpPr>
        <p:sp>
          <p:nvSpPr>
            <p:cNvPr id="23" name="Freeform 23">
              <a:extLst>
                <a:ext uri="{FF2B5EF4-FFF2-40B4-BE49-F238E27FC236}">
                  <a16:creationId xmlns:a16="http://schemas.microsoft.com/office/drawing/2014/main" id="{CCF907FE-E559-5F40-604A-1269B9DBEC60}"/>
                </a:ext>
              </a:extLst>
            </p:cNvPr>
            <p:cNvSpPr/>
            <p:nvPr/>
          </p:nvSpPr>
          <p:spPr>
            <a:xfrm>
              <a:off x="0" y="0"/>
              <a:ext cx="927582" cy="124057"/>
            </a:xfrm>
            <a:custGeom>
              <a:avLst/>
              <a:gdLst/>
              <a:ahLst/>
              <a:cxnLst/>
              <a:rect l="l" t="t" r="r" b="b"/>
              <a:pathLst>
                <a:path w="927582" h="124057">
                  <a:moveTo>
                    <a:pt x="62029" y="0"/>
                  </a:moveTo>
                  <a:lnTo>
                    <a:pt x="865554" y="0"/>
                  </a:lnTo>
                  <a:cubicBezTo>
                    <a:pt x="899811" y="0"/>
                    <a:pt x="927582" y="27771"/>
                    <a:pt x="927582" y="62029"/>
                  </a:cubicBezTo>
                  <a:lnTo>
                    <a:pt x="927582" y="62029"/>
                  </a:lnTo>
                  <a:cubicBezTo>
                    <a:pt x="927582" y="96286"/>
                    <a:pt x="899811" y="124057"/>
                    <a:pt x="865554" y="124057"/>
                  </a:cubicBezTo>
                  <a:lnTo>
                    <a:pt x="62029" y="124057"/>
                  </a:lnTo>
                  <a:cubicBezTo>
                    <a:pt x="27771" y="124057"/>
                    <a:pt x="0" y="96286"/>
                    <a:pt x="0" y="62029"/>
                  </a:cubicBezTo>
                  <a:lnTo>
                    <a:pt x="0" y="62029"/>
                  </a:lnTo>
                  <a:cubicBezTo>
                    <a:pt x="0" y="27771"/>
                    <a:pt x="27771" y="0"/>
                    <a:pt x="62029" y="0"/>
                  </a:cubicBezTo>
                  <a:close/>
                </a:path>
              </a:pathLst>
            </a:custGeom>
            <a:gradFill rotWithShape="1">
              <a:gsLst>
                <a:gs pos="0">
                  <a:srgbClr val="5CE1E6">
                    <a:alpha val="100000"/>
                  </a:srgbClr>
                </a:gs>
                <a:gs pos="100000">
                  <a:srgbClr val="8C52FF">
                    <a:alpha val="100000"/>
                  </a:srgbClr>
                </a:gs>
              </a:gsLst>
              <a:lin ang="0"/>
            </a:gradFill>
          </p:spPr>
          <p:txBody>
            <a:bodyPr/>
            <a:lstStyle/>
            <a:p>
              <a:endParaRPr lang="en-US"/>
            </a:p>
          </p:txBody>
        </p:sp>
        <p:sp>
          <p:nvSpPr>
            <p:cNvPr id="24" name="TextBox 24">
              <a:extLst>
                <a:ext uri="{FF2B5EF4-FFF2-40B4-BE49-F238E27FC236}">
                  <a16:creationId xmlns:a16="http://schemas.microsoft.com/office/drawing/2014/main" id="{F82BB837-6105-F46F-CCFA-487F8F4B65E8}"/>
                </a:ext>
              </a:extLst>
            </p:cNvPr>
            <p:cNvSpPr txBox="1"/>
            <p:nvPr/>
          </p:nvSpPr>
          <p:spPr>
            <a:xfrm>
              <a:off x="0" y="-38100"/>
              <a:ext cx="927582" cy="162157"/>
            </a:xfrm>
            <a:prstGeom prst="rect">
              <a:avLst/>
            </a:prstGeom>
          </p:spPr>
          <p:txBody>
            <a:bodyPr lIns="50800" tIns="50800" rIns="50800" bIns="50800" rtlCol="0" anchor="ctr"/>
            <a:lstStyle/>
            <a:p>
              <a:pPr algn="ctr">
                <a:lnSpc>
                  <a:spcPts val="2659"/>
                </a:lnSpc>
              </a:pPr>
              <a:endParaRPr/>
            </a:p>
          </p:txBody>
        </p:sp>
      </p:grpSp>
      <p:sp>
        <p:nvSpPr>
          <p:cNvPr id="25" name="Freeform 25">
            <a:extLst>
              <a:ext uri="{FF2B5EF4-FFF2-40B4-BE49-F238E27FC236}">
                <a16:creationId xmlns:a16="http://schemas.microsoft.com/office/drawing/2014/main" id="{2442ABAE-86AA-F4DA-F208-54ACD8E797A3}"/>
              </a:ext>
            </a:extLst>
          </p:cNvPr>
          <p:cNvSpPr/>
          <p:nvPr/>
        </p:nvSpPr>
        <p:spPr>
          <a:xfrm>
            <a:off x="13095463" y="3121417"/>
            <a:ext cx="2749773" cy="2498856"/>
          </a:xfrm>
          <a:custGeom>
            <a:avLst/>
            <a:gdLst/>
            <a:ahLst/>
            <a:cxnLst/>
            <a:rect l="l" t="t" r="r" b="b"/>
            <a:pathLst>
              <a:path w="2749773" h="2498856">
                <a:moveTo>
                  <a:pt x="0" y="0"/>
                </a:moveTo>
                <a:lnTo>
                  <a:pt x="2749772" y="0"/>
                </a:lnTo>
                <a:lnTo>
                  <a:pt x="2749772" y="2498856"/>
                </a:lnTo>
                <a:lnTo>
                  <a:pt x="0" y="2498856"/>
                </a:lnTo>
                <a:lnTo>
                  <a:pt x="0" y="0"/>
                </a:lnTo>
                <a:close/>
              </a:path>
            </a:pathLst>
          </a:custGeom>
          <a:blipFill>
            <a:blip r:embed="rId2"/>
            <a:stretch>
              <a:fillRect/>
            </a:stretch>
          </a:blipFill>
        </p:spPr>
        <p:txBody>
          <a:bodyPr/>
          <a:lstStyle/>
          <a:p>
            <a:endParaRPr lang="en-US"/>
          </a:p>
        </p:txBody>
      </p:sp>
      <p:grpSp>
        <p:nvGrpSpPr>
          <p:cNvPr id="26" name="Group 26">
            <a:extLst>
              <a:ext uri="{FF2B5EF4-FFF2-40B4-BE49-F238E27FC236}">
                <a16:creationId xmlns:a16="http://schemas.microsoft.com/office/drawing/2014/main" id="{23D127C1-E47B-E022-5A9D-24A533F6F4FF}"/>
              </a:ext>
            </a:extLst>
          </p:cNvPr>
          <p:cNvGrpSpPr/>
          <p:nvPr/>
        </p:nvGrpSpPr>
        <p:grpSpPr>
          <a:xfrm>
            <a:off x="13377540" y="3428057"/>
            <a:ext cx="2185619" cy="1885576"/>
            <a:chOff x="0" y="0"/>
            <a:chExt cx="809649" cy="698500"/>
          </a:xfrm>
        </p:grpSpPr>
        <p:sp>
          <p:nvSpPr>
            <p:cNvPr id="27" name="Freeform 27">
              <a:extLst>
                <a:ext uri="{FF2B5EF4-FFF2-40B4-BE49-F238E27FC236}">
                  <a16:creationId xmlns:a16="http://schemas.microsoft.com/office/drawing/2014/main" id="{39B843CD-4728-1B51-89EE-5AD129913083}"/>
                </a:ext>
              </a:extLst>
            </p:cNvPr>
            <p:cNvSpPr/>
            <p:nvPr/>
          </p:nvSpPr>
          <p:spPr>
            <a:xfrm>
              <a:off x="12924" y="0"/>
              <a:ext cx="783802" cy="698500"/>
            </a:xfrm>
            <a:custGeom>
              <a:avLst/>
              <a:gdLst/>
              <a:ahLst/>
              <a:cxnLst/>
              <a:rect l="l" t="t" r="r" b="b"/>
              <a:pathLst>
                <a:path w="783802" h="698500">
                  <a:moveTo>
                    <a:pt x="762879" y="407422"/>
                  </a:moveTo>
                  <a:lnTo>
                    <a:pt x="627371" y="640328"/>
                  </a:lnTo>
                  <a:cubicBezTo>
                    <a:pt x="606416" y="676343"/>
                    <a:pt x="567891" y="698500"/>
                    <a:pt x="526223" y="698500"/>
                  </a:cubicBezTo>
                  <a:lnTo>
                    <a:pt x="257578" y="698500"/>
                  </a:lnTo>
                  <a:cubicBezTo>
                    <a:pt x="215910" y="698500"/>
                    <a:pt x="177385" y="676343"/>
                    <a:pt x="156430" y="640328"/>
                  </a:cubicBezTo>
                  <a:lnTo>
                    <a:pt x="20922" y="407422"/>
                  </a:lnTo>
                  <a:cubicBezTo>
                    <a:pt x="0" y="371463"/>
                    <a:pt x="0" y="327037"/>
                    <a:pt x="20922" y="291078"/>
                  </a:cubicBezTo>
                  <a:lnTo>
                    <a:pt x="156430" y="58172"/>
                  </a:lnTo>
                  <a:cubicBezTo>
                    <a:pt x="177385" y="22157"/>
                    <a:pt x="215910" y="0"/>
                    <a:pt x="257578" y="0"/>
                  </a:cubicBezTo>
                  <a:lnTo>
                    <a:pt x="526223" y="0"/>
                  </a:lnTo>
                  <a:cubicBezTo>
                    <a:pt x="567891" y="0"/>
                    <a:pt x="606416" y="22157"/>
                    <a:pt x="627371" y="58172"/>
                  </a:cubicBezTo>
                  <a:lnTo>
                    <a:pt x="762879" y="291078"/>
                  </a:lnTo>
                  <a:cubicBezTo>
                    <a:pt x="783801" y="327037"/>
                    <a:pt x="783801" y="371463"/>
                    <a:pt x="762879" y="407422"/>
                  </a:cubicBezTo>
                  <a:close/>
                </a:path>
              </a:pathLst>
            </a:custGeom>
            <a:gradFill rotWithShape="1">
              <a:gsLst>
                <a:gs pos="0">
                  <a:srgbClr val="8C52FF">
                    <a:alpha val="100000"/>
                  </a:srgbClr>
                </a:gs>
                <a:gs pos="100000">
                  <a:srgbClr val="5CE1E6">
                    <a:alpha val="100000"/>
                  </a:srgbClr>
                </a:gs>
              </a:gsLst>
              <a:lin ang="0"/>
            </a:gradFill>
            <a:ln w="142875" cap="sq">
              <a:solidFill>
                <a:srgbClr val="FFFFFF"/>
              </a:solidFill>
              <a:prstDash val="solid"/>
              <a:miter/>
            </a:ln>
          </p:spPr>
          <p:txBody>
            <a:bodyPr/>
            <a:lstStyle/>
            <a:p>
              <a:endParaRPr lang="en-US"/>
            </a:p>
          </p:txBody>
        </p:sp>
        <p:sp>
          <p:nvSpPr>
            <p:cNvPr id="28" name="TextBox 28">
              <a:extLst>
                <a:ext uri="{FF2B5EF4-FFF2-40B4-BE49-F238E27FC236}">
                  <a16:creationId xmlns:a16="http://schemas.microsoft.com/office/drawing/2014/main" id="{6FD345E8-66DE-8C14-A5FC-5232B3FAB5A9}"/>
                </a:ext>
              </a:extLst>
            </p:cNvPr>
            <p:cNvSpPr txBox="1"/>
            <p:nvPr/>
          </p:nvSpPr>
          <p:spPr>
            <a:xfrm>
              <a:off x="114300" y="-38100"/>
              <a:ext cx="581049"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a:extLst>
              <a:ext uri="{FF2B5EF4-FFF2-40B4-BE49-F238E27FC236}">
                <a16:creationId xmlns:a16="http://schemas.microsoft.com/office/drawing/2014/main" id="{8D4F1AE1-F503-86DF-D495-1E0F5661246D}"/>
              </a:ext>
            </a:extLst>
          </p:cNvPr>
          <p:cNvGrpSpPr/>
          <p:nvPr/>
        </p:nvGrpSpPr>
        <p:grpSpPr>
          <a:xfrm>
            <a:off x="12854225" y="5546763"/>
            <a:ext cx="3232248" cy="428306"/>
            <a:chOff x="0" y="0"/>
            <a:chExt cx="936208" cy="124057"/>
          </a:xfrm>
        </p:grpSpPr>
        <p:sp>
          <p:nvSpPr>
            <p:cNvPr id="30" name="Freeform 30">
              <a:extLst>
                <a:ext uri="{FF2B5EF4-FFF2-40B4-BE49-F238E27FC236}">
                  <a16:creationId xmlns:a16="http://schemas.microsoft.com/office/drawing/2014/main" id="{44305487-267D-D5AE-FFFC-25F52D46DDBB}"/>
                </a:ext>
              </a:extLst>
            </p:cNvPr>
            <p:cNvSpPr/>
            <p:nvPr/>
          </p:nvSpPr>
          <p:spPr>
            <a:xfrm>
              <a:off x="0" y="0"/>
              <a:ext cx="936208" cy="124057"/>
            </a:xfrm>
            <a:custGeom>
              <a:avLst/>
              <a:gdLst/>
              <a:ahLst/>
              <a:cxnLst/>
              <a:rect l="l" t="t" r="r" b="b"/>
              <a:pathLst>
                <a:path w="936208" h="124057">
                  <a:moveTo>
                    <a:pt x="62029" y="0"/>
                  </a:moveTo>
                  <a:lnTo>
                    <a:pt x="874179" y="0"/>
                  </a:lnTo>
                  <a:cubicBezTo>
                    <a:pt x="890630" y="0"/>
                    <a:pt x="906408" y="6535"/>
                    <a:pt x="918040" y="18168"/>
                  </a:cubicBezTo>
                  <a:cubicBezTo>
                    <a:pt x="929673" y="29800"/>
                    <a:pt x="936208" y="45578"/>
                    <a:pt x="936208" y="62029"/>
                  </a:cubicBezTo>
                  <a:lnTo>
                    <a:pt x="936208" y="62029"/>
                  </a:lnTo>
                  <a:cubicBezTo>
                    <a:pt x="936208" y="96286"/>
                    <a:pt x="908437" y="124057"/>
                    <a:pt x="874179" y="124057"/>
                  </a:cubicBezTo>
                  <a:lnTo>
                    <a:pt x="62029" y="124057"/>
                  </a:lnTo>
                  <a:cubicBezTo>
                    <a:pt x="27771" y="124057"/>
                    <a:pt x="0" y="96286"/>
                    <a:pt x="0" y="62029"/>
                  </a:cubicBezTo>
                  <a:lnTo>
                    <a:pt x="0" y="62029"/>
                  </a:lnTo>
                  <a:cubicBezTo>
                    <a:pt x="0" y="27771"/>
                    <a:pt x="27771" y="0"/>
                    <a:pt x="62029" y="0"/>
                  </a:cubicBezTo>
                  <a:close/>
                </a:path>
              </a:pathLst>
            </a:custGeom>
            <a:gradFill rotWithShape="1">
              <a:gsLst>
                <a:gs pos="0">
                  <a:srgbClr val="5CE1E6">
                    <a:alpha val="100000"/>
                  </a:srgbClr>
                </a:gs>
                <a:gs pos="100000">
                  <a:srgbClr val="8C52FF">
                    <a:alpha val="100000"/>
                  </a:srgbClr>
                </a:gs>
              </a:gsLst>
              <a:lin ang="0"/>
            </a:gradFill>
          </p:spPr>
          <p:txBody>
            <a:bodyPr/>
            <a:lstStyle/>
            <a:p>
              <a:endParaRPr lang="en-US"/>
            </a:p>
          </p:txBody>
        </p:sp>
        <p:sp>
          <p:nvSpPr>
            <p:cNvPr id="31" name="TextBox 31">
              <a:extLst>
                <a:ext uri="{FF2B5EF4-FFF2-40B4-BE49-F238E27FC236}">
                  <a16:creationId xmlns:a16="http://schemas.microsoft.com/office/drawing/2014/main" id="{2CC4326C-4532-B840-5675-9979890B6C28}"/>
                </a:ext>
              </a:extLst>
            </p:cNvPr>
            <p:cNvSpPr txBox="1"/>
            <p:nvPr/>
          </p:nvSpPr>
          <p:spPr>
            <a:xfrm>
              <a:off x="0" y="-38100"/>
              <a:ext cx="936208" cy="162157"/>
            </a:xfrm>
            <a:prstGeom prst="rect">
              <a:avLst/>
            </a:prstGeom>
          </p:spPr>
          <p:txBody>
            <a:bodyPr lIns="50800" tIns="50800" rIns="50800" bIns="50800" rtlCol="0" anchor="ctr"/>
            <a:lstStyle/>
            <a:p>
              <a:pPr algn="ctr">
                <a:lnSpc>
                  <a:spcPts val="2659"/>
                </a:lnSpc>
              </a:pPr>
              <a:endParaRPr/>
            </a:p>
          </p:txBody>
        </p:sp>
      </p:grpSp>
      <p:grpSp>
        <p:nvGrpSpPr>
          <p:cNvPr id="32" name="Group 32">
            <a:extLst>
              <a:ext uri="{FF2B5EF4-FFF2-40B4-BE49-F238E27FC236}">
                <a16:creationId xmlns:a16="http://schemas.microsoft.com/office/drawing/2014/main" id="{0A4598E3-A87D-FF32-F9D2-3EE6ACC495B8}"/>
              </a:ext>
            </a:extLst>
          </p:cNvPr>
          <p:cNvGrpSpPr/>
          <p:nvPr/>
        </p:nvGrpSpPr>
        <p:grpSpPr>
          <a:xfrm>
            <a:off x="14147589" y="9111902"/>
            <a:ext cx="4511381" cy="3876968"/>
            <a:chOff x="0" y="0"/>
            <a:chExt cx="812800" cy="698500"/>
          </a:xfrm>
        </p:grpSpPr>
        <p:sp>
          <p:nvSpPr>
            <p:cNvPr id="33" name="Freeform 33">
              <a:extLst>
                <a:ext uri="{FF2B5EF4-FFF2-40B4-BE49-F238E27FC236}">
                  <a16:creationId xmlns:a16="http://schemas.microsoft.com/office/drawing/2014/main" id="{F0E94077-C8CC-594C-D677-65F7DBE4C54F}"/>
                </a:ext>
              </a:extLst>
            </p:cNvPr>
            <p:cNvSpPr/>
            <p:nvPr/>
          </p:nvSpPr>
          <p:spPr>
            <a:xfrm>
              <a:off x="9556" y="0"/>
              <a:ext cx="793687" cy="698500"/>
            </a:xfrm>
            <a:custGeom>
              <a:avLst/>
              <a:gdLst/>
              <a:ahLst/>
              <a:cxnLst/>
              <a:rect l="l" t="t" r="r" b="b"/>
              <a:pathLst>
                <a:path w="793687" h="698500">
                  <a:moveTo>
                    <a:pt x="778217" y="392266"/>
                  </a:moveTo>
                  <a:lnTo>
                    <a:pt x="625071" y="655484"/>
                  </a:lnTo>
                  <a:cubicBezTo>
                    <a:pt x="609576" y="682116"/>
                    <a:pt x="581089" y="698500"/>
                    <a:pt x="550278" y="698500"/>
                  </a:cubicBezTo>
                  <a:lnTo>
                    <a:pt x="243411" y="698500"/>
                  </a:lnTo>
                  <a:cubicBezTo>
                    <a:pt x="212599" y="698500"/>
                    <a:pt x="184112" y="682116"/>
                    <a:pt x="168617" y="655484"/>
                  </a:cubicBezTo>
                  <a:lnTo>
                    <a:pt x="15471" y="392266"/>
                  </a:lnTo>
                  <a:cubicBezTo>
                    <a:pt x="0" y="365675"/>
                    <a:pt x="0" y="332825"/>
                    <a:pt x="15471" y="306234"/>
                  </a:cubicBezTo>
                  <a:lnTo>
                    <a:pt x="168617" y="43016"/>
                  </a:lnTo>
                  <a:cubicBezTo>
                    <a:pt x="184112" y="16384"/>
                    <a:pt x="212599" y="0"/>
                    <a:pt x="243411" y="0"/>
                  </a:cubicBezTo>
                  <a:lnTo>
                    <a:pt x="550278" y="0"/>
                  </a:lnTo>
                  <a:cubicBezTo>
                    <a:pt x="581089" y="0"/>
                    <a:pt x="609576" y="16384"/>
                    <a:pt x="625071" y="43016"/>
                  </a:cubicBezTo>
                  <a:lnTo>
                    <a:pt x="778217" y="306234"/>
                  </a:lnTo>
                  <a:cubicBezTo>
                    <a:pt x="793688" y="332825"/>
                    <a:pt x="793688" y="365675"/>
                    <a:pt x="778217" y="392266"/>
                  </a:cubicBezTo>
                  <a:close/>
                </a:path>
              </a:pathLst>
            </a:custGeom>
            <a:solidFill>
              <a:srgbClr val="000000">
                <a:alpha val="0"/>
              </a:srgbClr>
            </a:solidFill>
            <a:ln w="66675" cap="rnd">
              <a:gradFill>
                <a:gsLst>
                  <a:gs pos="0">
                    <a:srgbClr val="5CE1E6">
                      <a:alpha val="100000"/>
                    </a:srgbClr>
                  </a:gs>
                  <a:gs pos="100000">
                    <a:srgbClr val="8C52FF">
                      <a:alpha val="100000"/>
                    </a:srgbClr>
                  </a:gs>
                </a:gsLst>
                <a:lin ang="0"/>
              </a:gradFill>
              <a:prstDash val="solid"/>
              <a:round/>
            </a:ln>
          </p:spPr>
          <p:txBody>
            <a:bodyPr/>
            <a:lstStyle/>
            <a:p>
              <a:endParaRPr lang="en-US"/>
            </a:p>
          </p:txBody>
        </p:sp>
        <p:sp>
          <p:nvSpPr>
            <p:cNvPr id="34" name="TextBox 34">
              <a:extLst>
                <a:ext uri="{FF2B5EF4-FFF2-40B4-BE49-F238E27FC236}">
                  <a16:creationId xmlns:a16="http://schemas.microsoft.com/office/drawing/2014/main" id="{624AE633-28B7-2AB3-D733-D0DDAA1E23D7}"/>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35" name="Group 35">
            <a:extLst>
              <a:ext uri="{FF2B5EF4-FFF2-40B4-BE49-F238E27FC236}">
                <a16:creationId xmlns:a16="http://schemas.microsoft.com/office/drawing/2014/main" id="{221FE4E3-1C8A-3E5F-CF6B-B62D7F24AD69}"/>
              </a:ext>
            </a:extLst>
          </p:cNvPr>
          <p:cNvGrpSpPr/>
          <p:nvPr/>
        </p:nvGrpSpPr>
        <p:grpSpPr>
          <a:xfrm>
            <a:off x="-217351" y="9111902"/>
            <a:ext cx="4511381" cy="3876968"/>
            <a:chOff x="0" y="0"/>
            <a:chExt cx="812800" cy="698500"/>
          </a:xfrm>
        </p:grpSpPr>
        <p:sp>
          <p:nvSpPr>
            <p:cNvPr id="36" name="Freeform 36">
              <a:extLst>
                <a:ext uri="{FF2B5EF4-FFF2-40B4-BE49-F238E27FC236}">
                  <a16:creationId xmlns:a16="http://schemas.microsoft.com/office/drawing/2014/main" id="{54ED9B43-9AC7-DE52-A12B-06FB0C724D9F}"/>
                </a:ext>
              </a:extLst>
            </p:cNvPr>
            <p:cNvSpPr/>
            <p:nvPr/>
          </p:nvSpPr>
          <p:spPr>
            <a:xfrm>
              <a:off x="9556" y="0"/>
              <a:ext cx="793687" cy="698500"/>
            </a:xfrm>
            <a:custGeom>
              <a:avLst/>
              <a:gdLst/>
              <a:ahLst/>
              <a:cxnLst/>
              <a:rect l="l" t="t" r="r" b="b"/>
              <a:pathLst>
                <a:path w="793687" h="698500">
                  <a:moveTo>
                    <a:pt x="778217" y="392266"/>
                  </a:moveTo>
                  <a:lnTo>
                    <a:pt x="625071" y="655484"/>
                  </a:lnTo>
                  <a:cubicBezTo>
                    <a:pt x="609576" y="682116"/>
                    <a:pt x="581089" y="698500"/>
                    <a:pt x="550278" y="698500"/>
                  </a:cubicBezTo>
                  <a:lnTo>
                    <a:pt x="243411" y="698500"/>
                  </a:lnTo>
                  <a:cubicBezTo>
                    <a:pt x="212599" y="698500"/>
                    <a:pt x="184112" y="682116"/>
                    <a:pt x="168617" y="655484"/>
                  </a:cubicBezTo>
                  <a:lnTo>
                    <a:pt x="15471" y="392266"/>
                  </a:lnTo>
                  <a:cubicBezTo>
                    <a:pt x="0" y="365675"/>
                    <a:pt x="0" y="332825"/>
                    <a:pt x="15471" y="306234"/>
                  </a:cubicBezTo>
                  <a:lnTo>
                    <a:pt x="168617" y="43016"/>
                  </a:lnTo>
                  <a:cubicBezTo>
                    <a:pt x="184112" y="16384"/>
                    <a:pt x="212599" y="0"/>
                    <a:pt x="243411" y="0"/>
                  </a:cubicBezTo>
                  <a:lnTo>
                    <a:pt x="550278" y="0"/>
                  </a:lnTo>
                  <a:cubicBezTo>
                    <a:pt x="581089" y="0"/>
                    <a:pt x="609576" y="16384"/>
                    <a:pt x="625071" y="43016"/>
                  </a:cubicBezTo>
                  <a:lnTo>
                    <a:pt x="778217" y="306234"/>
                  </a:lnTo>
                  <a:cubicBezTo>
                    <a:pt x="793688" y="332825"/>
                    <a:pt x="793688" y="365675"/>
                    <a:pt x="778217" y="392266"/>
                  </a:cubicBezTo>
                  <a:close/>
                </a:path>
              </a:pathLst>
            </a:custGeom>
            <a:solidFill>
              <a:srgbClr val="000000">
                <a:alpha val="0"/>
              </a:srgbClr>
            </a:solidFill>
            <a:ln w="66675" cap="rnd">
              <a:gradFill>
                <a:gsLst>
                  <a:gs pos="0">
                    <a:srgbClr val="5CE1E6">
                      <a:alpha val="100000"/>
                    </a:srgbClr>
                  </a:gs>
                  <a:gs pos="100000">
                    <a:srgbClr val="8C52FF">
                      <a:alpha val="100000"/>
                    </a:srgbClr>
                  </a:gs>
                </a:gsLst>
                <a:lin ang="0"/>
              </a:gradFill>
              <a:prstDash val="solid"/>
              <a:round/>
            </a:ln>
          </p:spPr>
          <p:txBody>
            <a:bodyPr/>
            <a:lstStyle/>
            <a:p>
              <a:endParaRPr lang="en-US"/>
            </a:p>
          </p:txBody>
        </p:sp>
        <p:sp>
          <p:nvSpPr>
            <p:cNvPr id="37" name="TextBox 37">
              <a:extLst>
                <a:ext uri="{FF2B5EF4-FFF2-40B4-BE49-F238E27FC236}">
                  <a16:creationId xmlns:a16="http://schemas.microsoft.com/office/drawing/2014/main" id="{C20ECD26-1D25-8DC4-22E9-7DFB17F870E0}"/>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38" name="Freeform 38">
            <a:extLst>
              <a:ext uri="{FF2B5EF4-FFF2-40B4-BE49-F238E27FC236}">
                <a16:creationId xmlns:a16="http://schemas.microsoft.com/office/drawing/2014/main" id="{7D73BA76-7BC1-CD70-DCC7-F13CE8A9DCCD}"/>
              </a:ext>
            </a:extLst>
          </p:cNvPr>
          <p:cNvSpPr/>
          <p:nvPr/>
        </p:nvSpPr>
        <p:spPr>
          <a:xfrm>
            <a:off x="17517324" y="5335724"/>
            <a:ext cx="927369" cy="423112"/>
          </a:xfrm>
          <a:custGeom>
            <a:avLst/>
            <a:gdLst/>
            <a:ahLst/>
            <a:cxnLst/>
            <a:rect l="l" t="t" r="r" b="b"/>
            <a:pathLst>
              <a:path w="927369" h="423112">
                <a:moveTo>
                  <a:pt x="0" y="0"/>
                </a:moveTo>
                <a:lnTo>
                  <a:pt x="927369" y="0"/>
                </a:lnTo>
                <a:lnTo>
                  <a:pt x="927369" y="423112"/>
                </a:lnTo>
                <a:lnTo>
                  <a:pt x="0" y="4231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9" name="Freeform 39">
            <a:extLst>
              <a:ext uri="{FF2B5EF4-FFF2-40B4-BE49-F238E27FC236}">
                <a16:creationId xmlns:a16="http://schemas.microsoft.com/office/drawing/2014/main" id="{EEF06F21-C330-89E3-9448-9F0DA7EC99A4}"/>
              </a:ext>
            </a:extLst>
          </p:cNvPr>
          <p:cNvSpPr/>
          <p:nvPr/>
        </p:nvSpPr>
        <p:spPr>
          <a:xfrm>
            <a:off x="-156693" y="5335724"/>
            <a:ext cx="927369" cy="423112"/>
          </a:xfrm>
          <a:custGeom>
            <a:avLst/>
            <a:gdLst/>
            <a:ahLst/>
            <a:cxnLst/>
            <a:rect l="l" t="t" r="r" b="b"/>
            <a:pathLst>
              <a:path w="927369" h="423112">
                <a:moveTo>
                  <a:pt x="0" y="0"/>
                </a:moveTo>
                <a:lnTo>
                  <a:pt x="927369" y="0"/>
                </a:lnTo>
                <a:lnTo>
                  <a:pt x="927369" y="423112"/>
                </a:lnTo>
                <a:lnTo>
                  <a:pt x="0" y="4231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2" name="TextBox 42">
            <a:extLst>
              <a:ext uri="{FF2B5EF4-FFF2-40B4-BE49-F238E27FC236}">
                <a16:creationId xmlns:a16="http://schemas.microsoft.com/office/drawing/2014/main" id="{A53EC173-32AB-1957-9A22-294366F5F29D}"/>
              </a:ext>
            </a:extLst>
          </p:cNvPr>
          <p:cNvSpPr txBox="1"/>
          <p:nvPr/>
        </p:nvSpPr>
        <p:spPr>
          <a:xfrm>
            <a:off x="1395921" y="5959627"/>
            <a:ext cx="4839372" cy="2390334"/>
          </a:xfrm>
          <a:prstGeom prst="rect">
            <a:avLst/>
          </a:prstGeom>
        </p:spPr>
        <p:txBody>
          <a:bodyPr wrap="square" lIns="0" tIns="0" rIns="0" bIns="0" rtlCol="0" anchor="t">
            <a:spAutoFit/>
          </a:bodyPr>
          <a:lstStyle/>
          <a:p>
            <a:pPr marL="571500" indent="-571500">
              <a:lnSpc>
                <a:spcPct val="150000"/>
              </a:lnSpc>
              <a:spcBef>
                <a:spcPct val="0"/>
              </a:spcBef>
              <a:buFont typeface="Courier New" panose="02070309020205020404" pitchFamily="49" charset="0"/>
              <a:buChar char="o"/>
            </a:pPr>
            <a:r>
              <a:rPr lang="en-US" sz="3600">
                <a:solidFill>
                  <a:srgbClr val="000000"/>
                </a:solidFill>
                <a:latin typeface="Telegraf"/>
                <a:ea typeface="Telegraf"/>
                <a:cs typeface="Telegraf"/>
                <a:sym typeface="Telegraf"/>
              </a:rPr>
              <a:t>MẠCH GIẢI MÃ 5 SANG 32</a:t>
            </a:r>
          </a:p>
          <a:p>
            <a:pPr marL="571500" indent="-571500">
              <a:lnSpc>
                <a:spcPct val="150000"/>
              </a:lnSpc>
              <a:spcBef>
                <a:spcPct val="0"/>
              </a:spcBef>
              <a:buFont typeface="Courier New" panose="02070309020205020404" pitchFamily="49" charset="0"/>
              <a:buChar char="o"/>
            </a:pPr>
            <a:r>
              <a:rPr lang="en-US" sz="3600">
                <a:solidFill>
                  <a:srgbClr val="000000"/>
                </a:solidFill>
                <a:latin typeface="Telegraf"/>
                <a:ea typeface="Telegraf"/>
                <a:cs typeface="Telegraf"/>
                <a:sym typeface="Telegraf"/>
              </a:rPr>
              <a:t>MẠCH NẠP TRƯỚC</a:t>
            </a:r>
          </a:p>
        </p:txBody>
      </p:sp>
      <p:sp>
        <p:nvSpPr>
          <p:cNvPr id="50" name="AutoShape 50">
            <a:extLst>
              <a:ext uri="{FF2B5EF4-FFF2-40B4-BE49-F238E27FC236}">
                <a16:creationId xmlns:a16="http://schemas.microsoft.com/office/drawing/2014/main" id="{B23A83F7-3244-8345-0441-A7C8960E6011}"/>
              </a:ext>
            </a:extLst>
          </p:cNvPr>
          <p:cNvSpPr/>
          <p:nvPr/>
        </p:nvSpPr>
        <p:spPr>
          <a:xfrm>
            <a:off x="5191266" y="2589361"/>
            <a:ext cx="7904402" cy="0"/>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none" w="sm" len="sm"/>
          </a:ln>
        </p:spPr>
        <p:txBody>
          <a:bodyPr/>
          <a:lstStyle/>
          <a:p>
            <a:endParaRPr lang="en-US"/>
          </a:p>
        </p:txBody>
      </p:sp>
      <p:grpSp>
        <p:nvGrpSpPr>
          <p:cNvPr id="51" name="Group 51">
            <a:extLst>
              <a:ext uri="{FF2B5EF4-FFF2-40B4-BE49-F238E27FC236}">
                <a16:creationId xmlns:a16="http://schemas.microsoft.com/office/drawing/2014/main" id="{28B72DC3-5FFC-5478-D610-FC6667CBC14C}"/>
              </a:ext>
            </a:extLst>
          </p:cNvPr>
          <p:cNvGrpSpPr/>
          <p:nvPr/>
        </p:nvGrpSpPr>
        <p:grpSpPr>
          <a:xfrm>
            <a:off x="4399218" y="2384663"/>
            <a:ext cx="476388" cy="409396"/>
            <a:chOff x="0" y="0"/>
            <a:chExt cx="812800" cy="698500"/>
          </a:xfrm>
        </p:grpSpPr>
        <p:sp>
          <p:nvSpPr>
            <p:cNvPr id="52" name="Freeform 52">
              <a:extLst>
                <a:ext uri="{FF2B5EF4-FFF2-40B4-BE49-F238E27FC236}">
                  <a16:creationId xmlns:a16="http://schemas.microsoft.com/office/drawing/2014/main" id="{9C0229E0-B0E3-3CF4-399E-0B9E2E0EB4CA}"/>
                </a:ext>
              </a:extLst>
            </p:cNvPr>
            <p:cNvSpPr/>
            <p:nvPr/>
          </p:nvSpPr>
          <p:spPr>
            <a:xfrm>
              <a:off x="18724" y="0"/>
              <a:ext cx="775352" cy="698500"/>
            </a:xfrm>
            <a:custGeom>
              <a:avLst/>
              <a:gdLst/>
              <a:ahLst/>
              <a:cxnLst/>
              <a:rect l="l" t="t" r="r" b="b"/>
              <a:pathLst>
                <a:path w="775352" h="698500">
                  <a:moveTo>
                    <a:pt x="745040" y="433531"/>
                  </a:moveTo>
                  <a:lnTo>
                    <a:pt x="639912" y="614219"/>
                  </a:lnTo>
                  <a:cubicBezTo>
                    <a:pt x="609553" y="666399"/>
                    <a:pt x="553737" y="698500"/>
                    <a:pt x="493368" y="698500"/>
                  </a:cubicBezTo>
                  <a:lnTo>
                    <a:pt x="281984" y="698500"/>
                  </a:lnTo>
                  <a:cubicBezTo>
                    <a:pt x="221615" y="698500"/>
                    <a:pt x="165799" y="666399"/>
                    <a:pt x="135440" y="614219"/>
                  </a:cubicBezTo>
                  <a:lnTo>
                    <a:pt x="30312" y="433531"/>
                  </a:lnTo>
                  <a:cubicBezTo>
                    <a:pt x="0" y="381432"/>
                    <a:pt x="0" y="317068"/>
                    <a:pt x="30312" y="264969"/>
                  </a:cubicBezTo>
                  <a:lnTo>
                    <a:pt x="135440" y="84281"/>
                  </a:lnTo>
                  <a:cubicBezTo>
                    <a:pt x="165799" y="32101"/>
                    <a:pt x="221615" y="0"/>
                    <a:pt x="281984" y="0"/>
                  </a:cubicBezTo>
                  <a:lnTo>
                    <a:pt x="493368" y="0"/>
                  </a:lnTo>
                  <a:cubicBezTo>
                    <a:pt x="553737" y="0"/>
                    <a:pt x="609553" y="32101"/>
                    <a:pt x="639912" y="84281"/>
                  </a:cubicBezTo>
                  <a:lnTo>
                    <a:pt x="745040" y="264969"/>
                  </a:lnTo>
                  <a:cubicBezTo>
                    <a:pt x="775352" y="317068"/>
                    <a:pt x="775352" y="381432"/>
                    <a:pt x="745040" y="433531"/>
                  </a:cubicBezTo>
                  <a:close/>
                </a:path>
              </a:pathLst>
            </a:custGeom>
            <a:gradFill rotWithShape="1">
              <a:gsLst>
                <a:gs pos="0">
                  <a:srgbClr val="8C52FF">
                    <a:alpha val="100000"/>
                  </a:srgbClr>
                </a:gs>
                <a:gs pos="100000">
                  <a:srgbClr val="5CE1E6">
                    <a:alpha val="100000"/>
                  </a:srgbClr>
                </a:gs>
              </a:gsLst>
              <a:lin ang="0"/>
            </a:gradFill>
          </p:spPr>
          <p:txBody>
            <a:bodyPr/>
            <a:lstStyle/>
            <a:p>
              <a:endParaRPr lang="en-US"/>
            </a:p>
          </p:txBody>
        </p:sp>
        <p:sp>
          <p:nvSpPr>
            <p:cNvPr id="53" name="TextBox 53">
              <a:extLst>
                <a:ext uri="{FF2B5EF4-FFF2-40B4-BE49-F238E27FC236}">
                  <a16:creationId xmlns:a16="http://schemas.microsoft.com/office/drawing/2014/main" id="{B00B4B2E-563C-1E3A-6C2E-25298FF2925A}"/>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4" name="Group 54">
            <a:extLst>
              <a:ext uri="{FF2B5EF4-FFF2-40B4-BE49-F238E27FC236}">
                <a16:creationId xmlns:a16="http://schemas.microsoft.com/office/drawing/2014/main" id="{0803FED7-8CDD-15F8-92B1-FA84BA178274}"/>
              </a:ext>
            </a:extLst>
          </p:cNvPr>
          <p:cNvGrpSpPr/>
          <p:nvPr/>
        </p:nvGrpSpPr>
        <p:grpSpPr>
          <a:xfrm>
            <a:off x="13409993" y="2384663"/>
            <a:ext cx="476388" cy="409396"/>
            <a:chOff x="0" y="0"/>
            <a:chExt cx="812800" cy="698500"/>
          </a:xfrm>
        </p:grpSpPr>
        <p:sp>
          <p:nvSpPr>
            <p:cNvPr id="55" name="Freeform 55">
              <a:extLst>
                <a:ext uri="{FF2B5EF4-FFF2-40B4-BE49-F238E27FC236}">
                  <a16:creationId xmlns:a16="http://schemas.microsoft.com/office/drawing/2014/main" id="{18AEB4DA-E139-83A9-57E5-9C82867B1ADC}"/>
                </a:ext>
              </a:extLst>
            </p:cNvPr>
            <p:cNvSpPr/>
            <p:nvPr/>
          </p:nvSpPr>
          <p:spPr>
            <a:xfrm>
              <a:off x="18724" y="0"/>
              <a:ext cx="775352" cy="698500"/>
            </a:xfrm>
            <a:custGeom>
              <a:avLst/>
              <a:gdLst/>
              <a:ahLst/>
              <a:cxnLst/>
              <a:rect l="l" t="t" r="r" b="b"/>
              <a:pathLst>
                <a:path w="775352" h="698500">
                  <a:moveTo>
                    <a:pt x="745040" y="433531"/>
                  </a:moveTo>
                  <a:lnTo>
                    <a:pt x="639912" y="614219"/>
                  </a:lnTo>
                  <a:cubicBezTo>
                    <a:pt x="609553" y="666399"/>
                    <a:pt x="553737" y="698500"/>
                    <a:pt x="493368" y="698500"/>
                  </a:cubicBezTo>
                  <a:lnTo>
                    <a:pt x="281984" y="698500"/>
                  </a:lnTo>
                  <a:cubicBezTo>
                    <a:pt x="221615" y="698500"/>
                    <a:pt x="165799" y="666399"/>
                    <a:pt x="135440" y="614219"/>
                  </a:cubicBezTo>
                  <a:lnTo>
                    <a:pt x="30312" y="433531"/>
                  </a:lnTo>
                  <a:cubicBezTo>
                    <a:pt x="0" y="381432"/>
                    <a:pt x="0" y="317068"/>
                    <a:pt x="30312" y="264969"/>
                  </a:cubicBezTo>
                  <a:lnTo>
                    <a:pt x="135440" y="84281"/>
                  </a:lnTo>
                  <a:cubicBezTo>
                    <a:pt x="165799" y="32101"/>
                    <a:pt x="221615" y="0"/>
                    <a:pt x="281984" y="0"/>
                  </a:cubicBezTo>
                  <a:lnTo>
                    <a:pt x="493368" y="0"/>
                  </a:lnTo>
                  <a:cubicBezTo>
                    <a:pt x="553737" y="0"/>
                    <a:pt x="609553" y="32101"/>
                    <a:pt x="639912" y="84281"/>
                  </a:cubicBezTo>
                  <a:lnTo>
                    <a:pt x="745040" y="264969"/>
                  </a:lnTo>
                  <a:cubicBezTo>
                    <a:pt x="775352" y="317068"/>
                    <a:pt x="775352" y="381432"/>
                    <a:pt x="745040" y="433531"/>
                  </a:cubicBezTo>
                  <a:close/>
                </a:path>
              </a:pathLst>
            </a:custGeom>
            <a:gradFill rotWithShape="1">
              <a:gsLst>
                <a:gs pos="0">
                  <a:srgbClr val="8C52FF">
                    <a:alpha val="100000"/>
                  </a:srgbClr>
                </a:gs>
                <a:gs pos="100000">
                  <a:srgbClr val="5CE1E6">
                    <a:alpha val="100000"/>
                  </a:srgbClr>
                </a:gs>
              </a:gsLst>
              <a:lin ang="0"/>
            </a:gradFill>
          </p:spPr>
          <p:txBody>
            <a:bodyPr/>
            <a:lstStyle/>
            <a:p>
              <a:endParaRPr lang="en-US"/>
            </a:p>
          </p:txBody>
        </p:sp>
        <p:sp>
          <p:nvSpPr>
            <p:cNvPr id="56" name="TextBox 56">
              <a:extLst>
                <a:ext uri="{FF2B5EF4-FFF2-40B4-BE49-F238E27FC236}">
                  <a16:creationId xmlns:a16="http://schemas.microsoft.com/office/drawing/2014/main" id="{C1BCFE4C-C6DE-41E2-9677-513D5BDA8D34}"/>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57" name="TextBox 56">
            <a:extLst>
              <a:ext uri="{FF2B5EF4-FFF2-40B4-BE49-F238E27FC236}">
                <a16:creationId xmlns:a16="http://schemas.microsoft.com/office/drawing/2014/main" id="{81F0639F-D96A-E9EF-C65C-0E7861A82157}"/>
              </a:ext>
            </a:extLst>
          </p:cNvPr>
          <p:cNvSpPr txBox="1"/>
          <p:nvPr/>
        </p:nvSpPr>
        <p:spPr>
          <a:xfrm>
            <a:off x="3491134" y="3657700"/>
            <a:ext cx="704039" cy="1323439"/>
          </a:xfrm>
          <a:prstGeom prst="rect">
            <a:avLst/>
          </a:prstGeom>
          <a:noFill/>
        </p:spPr>
        <p:txBody>
          <a:bodyPr wrap="none" rtlCol="0">
            <a:spAutoFit/>
          </a:bodyPr>
          <a:lstStyle/>
          <a:p>
            <a:r>
              <a:rPr lang="en-US" sz="8000" b="1" dirty="0"/>
              <a:t>1</a:t>
            </a:r>
            <a:endParaRPr lang="vi-VN" sz="8000" b="1" dirty="0"/>
          </a:p>
        </p:txBody>
      </p:sp>
      <p:sp>
        <p:nvSpPr>
          <p:cNvPr id="58" name="TextBox 57">
            <a:extLst>
              <a:ext uri="{FF2B5EF4-FFF2-40B4-BE49-F238E27FC236}">
                <a16:creationId xmlns:a16="http://schemas.microsoft.com/office/drawing/2014/main" id="{1F7DE9C3-4A06-C527-4ED4-E6E5307602CD}"/>
              </a:ext>
            </a:extLst>
          </p:cNvPr>
          <p:cNvSpPr txBox="1"/>
          <p:nvPr/>
        </p:nvSpPr>
        <p:spPr>
          <a:xfrm>
            <a:off x="8790778" y="3656934"/>
            <a:ext cx="704039" cy="1323439"/>
          </a:xfrm>
          <a:prstGeom prst="rect">
            <a:avLst/>
          </a:prstGeom>
          <a:noFill/>
        </p:spPr>
        <p:txBody>
          <a:bodyPr wrap="none" rtlCol="0">
            <a:spAutoFit/>
          </a:bodyPr>
          <a:lstStyle/>
          <a:p>
            <a:r>
              <a:rPr lang="en-US" sz="8000" b="1" dirty="0"/>
              <a:t>2</a:t>
            </a:r>
            <a:endParaRPr lang="vi-VN" sz="8000" b="1" dirty="0"/>
          </a:p>
        </p:txBody>
      </p:sp>
      <p:sp>
        <p:nvSpPr>
          <p:cNvPr id="59" name="TextBox 58">
            <a:extLst>
              <a:ext uri="{FF2B5EF4-FFF2-40B4-BE49-F238E27FC236}">
                <a16:creationId xmlns:a16="http://schemas.microsoft.com/office/drawing/2014/main" id="{008E610C-E75E-02EA-900A-F292AAFE7D3C}"/>
              </a:ext>
            </a:extLst>
          </p:cNvPr>
          <p:cNvSpPr txBox="1"/>
          <p:nvPr/>
        </p:nvSpPr>
        <p:spPr>
          <a:xfrm>
            <a:off x="14124802" y="3686326"/>
            <a:ext cx="581097" cy="1323439"/>
          </a:xfrm>
          <a:prstGeom prst="rect">
            <a:avLst/>
          </a:prstGeom>
          <a:noFill/>
        </p:spPr>
        <p:txBody>
          <a:bodyPr wrap="square" rtlCol="0">
            <a:spAutoFit/>
          </a:bodyPr>
          <a:lstStyle/>
          <a:p>
            <a:r>
              <a:rPr lang="en-US" sz="8000" b="1" dirty="0"/>
              <a:t>3</a:t>
            </a:r>
            <a:endParaRPr lang="vi-VN" sz="8000" b="1" dirty="0"/>
          </a:p>
        </p:txBody>
      </p:sp>
      <p:grpSp>
        <p:nvGrpSpPr>
          <p:cNvPr id="60" name="Group 59">
            <a:extLst>
              <a:ext uri="{FF2B5EF4-FFF2-40B4-BE49-F238E27FC236}">
                <a16:creationId xmlns:a16="http://schemas.microsoft.com/office/drawing/2014/main" id="{116457C5-DF5B-04B3-424C-5A9ED25B5833}"/>
              </a:ext>
            </a:extLst>
          </p:cNvPr>
          <p:cNvGrpSpPr/>
          <p:nvPr/>
        </p:nvGrpSpPr>
        <p:grpSpPr>
          <a:xfrm>
            <a:off x="-10068350" y="209639"/>
            <a:ext cx="13568783" cy="1284659"/>
            <a:chOff x="-10068350" y="209639"/>
            <a:chExt cx="13568783" cy="1284659"/>
          </a:xfrm>
        </p:grpSpPr>
        <p:grpSp>
          <p:nvGrpSpPr>
            <p:cNvPr id="61" name="Group 29">
              <a:extLst>
                <a:ext uri="{FF2B5EF4-FFF2-40B4-BE49-F238E27FC236}">
                  <a16:creationId xmlns:a16="http://schemas.microsoft.com/office/drawing/2014/main" id="{D726E665-58C8-65AD-D872-1D8EADA52CBC}"/>
                </a:ext>
              </a:extLst>
            </p:cNvPr>
            <p:cNvGrpSpPr/>
            <p:nvPr/>
          </p:nvGrpSpPr>
          <p:grpSpPr>
            <a:xfrm rot="-10800000">
              <a:off x="-10068350" y="209639"/>
              <a:ext cx="13568783" cy="1284659"/>
              <a:chOff x="0" y="-38100"/>
              <a:chExt cx="3573671" cy="338346"/>
            </a:xfrm>
          </p:grpSpPr>
          <p:sp>
            <p:nvSpPr>
              <p:cNvPr id="63" name="Freeform 30">
                <a:extLst>
                  <a:ext uri="{FF2B5EF4-FFF2-40B4-BE49-F238E27FC236}">
                    <a16:creationId xmlns:a16="http://schemas.microsoft.com/office/drawing/2014/main" id="{EC73F9A4-95EA-0CE6-E6E6-7A5851E3B701}"/>
                  </a:ext>
                </a:extLst>
              </p:cNvPr>
              <p:cNvSpPr/>
              <p:nvPr/>
            </p:nvSpPr>
            <p:spPr>
              <a:xfrm>
                <a:off x="188595" y="0"/>
                <a:ext cx="3385076" cy="300246"/>
              </a:xfrm>
              <a:custGeom>
                <a:avLst/>
                <a:gdLst/>
                <a:ahLst/>
                <a:cxnLst/>
                <a:rect l="l" t="t" r="r" b="b"/>
                <a:pathLst>
                  <a:path w="3385076" h="300246">
                    <a:moveTo>
                      <a:pt x="0" y="0"/>
                    </a:moveTo>
                    <a:lnTo>
                      <a:pt x="3385076" y="0"/>
                    </a:lnTo>
                    <a:lnTo>
                      <a:pt x="3385076" y="300246"/>
                    </a:lnTo>
                    <a:lnTo>
                      <a:pt x="0" y="300246"/>
                    </a:lnTo>
                    <a:close/>
                  </a:path>
                </a:pathLst>
              </a:custGeom>
              <a:gradFill rotWithShape="1">
                <a:gsLst>
                  <a:gs pos="0">
                    <a:srgbClr val="8C52FF">
                      <a:alpha val="100000"/>
                    </a:srgbClr>
                  </a:gs>
                  <a:gs pos="50000">
                    <a:srgbClr val="5CE1E6">
                      <a:alpha val="100000"/>
                    </a:srgbClr>
                  </a:gs>
                  <a:gs pos="100000">
                    <a:srgbClr val="5CE1E6">
                      <a:alpha val="0"/>
                    </a:srgbClr>
                  </a:gs>
                </a:gsLst>
                <a:lin ang="0"/>
              </a:gradFill>
            </p:spPr>
            <p:txBody>
              <a:bodyPr/>
              <a:lstStyle/>
              <a:p>
                <a:endParaRPr lang="en-US"/>
              </a:p>
            </p:txBody>
          </p:sp>
          <p:sp>
            <p:nvSpPr>
              <p:cNvPr id="64" name="TextBox 31">
                <a:extLst>
                  <a:ext uri="{FF2B5EF4-FFF2-40B4-BE49-F238E27FC236}">
                    <a16:creationId xmlns:a16="http://schemas.microsoft.com/office/drawing/2014/main" id="{9491353A-29A1-B736-4DD4-91819274A542}"/>
                  </a:ext>
                </a:extLst>
              </p:cNvPr>
              <p:cNvSpPr txBox="1"/>
              <p:nvPr/>
            </p:nvSpPr>
            <p:spPr>
              <a:xfrm>
                <a:off x="0" y="-38100"/>
                <a:ext cx="3385076" cy="338346"/>
              </a:xfrm>
              <a:prstGeom prst="rect">
                <a:avLst/>
              </a:prstGeom>
            </p:spPr>
            <p:txBody>
              <a:bodyPr lIns="50800" tIns="50800" rIns="50800" bIns="50800" rtlCol="0" anchor="ctr"/>
              <a:lstStyle/>
              <a:p>
                <a:pPr algn="ctr">
                  <a:lnSpc>
                    <a:spcPts val="2659"/>
                  </a:lnSpc>
                </a:pPr>
                <a:endParaRPr/>
              </a:p>
            </p:txBody>
          </p:sp>
        </p:grpSp>
        <p:sp>
          <p:nvSpPr>
            <p:cNvPr id="62" name="TextBox 61">
              <a:extLst>
                <a:ext uri="{FF2B5EF4-FFF2-40B4-BE49-F238E27FC236}">
                  <a16:creationId xmlns:a16="http://schemas.microsoft.com/office/drawing/2014/main" id="{09F60B59-4FDC-1056-E8A0-854DF9C075E4}"/>
                </a:ext>
              </a:extLst>
            </p:cNvPr>
            <p:cNvSpPr txBox="1"/>
            <p:nvPr/>
          </p:nvSpPr>
          <p:spPr>
            <a:xfrm>
              <a:off x="660643" y="389526"/>
              <a:ext cx="1073986" cy="707886"/>
            </a:xfrm>
            <a:prstGeom prst="rect">
              <a:avLst/>
            </a:prstGeom>
            <a:noFill/>
          </p:spPr>
          <p:txBody>
            <a:bodyPr wrap="square" rtlCol="0">
              <a:spAutoFit/>
            </a:bodyPr>
            <a:lstStyle/>
            <a:p>
              <a:r>
                <a:rPr lang="en-US" sz="4000" b="1">
                  <a:solidFill>
                    <a:schemeClr val="bg1"/>
                  </a:solidFill>
                </a:rPr>
                <a:t>II.</a:t>
              </a:r>
              <a:endParaRPr lang="vi-VN" sz="4000" b="1" dirty="0">
                <a:solidFill>
                  <a:schemeClr val="bg1"/>
                </a:solidFill>
              </a:endParaRPr>
            </a:p>
          </p:txBody>
        </p:sp>
      </p:grpSp>
      <p:sp>
        <p:nvSpPr>
          <p:cNvPr id="40" name="TextBox 42">
            <a:extLst>
              <a:ext uri="{FF2B5EF4-FFF2-40B4-BE49-F238E27FC236}">
                <a16:creationId xmlns:a16="http://schemas.microsoft.com/office/drawing/2014/main" id="{CDC7DD69-092C-BD49-6119-753AAC56EF70}"/>
              </a:ext>
            </a:extLst>
          </p:cNvPr>
          <p:cNvSpPr txBox="1"/>
          <p:nvPr/>
        </p:nvSpPr>
        <p:spPr>
          <a:xfrm>
            <a:off x="7125073" y="6098762"/>
            <a:ext cx="4839372" cy="1559338"/>
          </a:xfrm>
          <a:prstGeom prst="rect">
            <a:avLst/>
          </a:prstGeom>
        </p:spPr>
        <p:txBody>
          <a:bodyPr wrap="square" lIns="0" tIns="0" rIns="0" bIns="0" rtlCol="0" anchor="t">
            <a:spAutoFit/>
          </a:bodyPr>
          <a:lstStyle/>
          <a:p>
            <a:pPr marL="571500" indent="-571500">
              <a:lnSpc>
                <a:spcPct val="150000"/>
              </a:lnSpc>
              <a:spcBef>
                <a:spcPct val="0"/>
              </a:spcBef>
              <a:buFont typeface="Courier New" panose="02070309020205020404" pitchFamily="49" charset="0"/>
              <a:buChar char="o"/>
            </a:pPr>
            <a:r>
              <a:rPr lang="en-US" sz="3600">
                <a:solidFill>
                  <a:srgbClr val="000000"/>
                </a:solidFill>
                <a:latin typeface="Telegraf"/>
                <a:ea typeface="Telegraf"/>
                <a:cs typeface="Telegraf"/>
                <a:sym typeface="Telegraf"/>
              </a:rPr>
              <a:t>MẠCH GHI</a:t>
            </a:r>
          </a:p>
          <a:p>
            <a:pPr marL="571500" indent="-571500">
              <a:lnSpc>
                <a:spcPct val="150000"/>
              </a:lnSpc>
              <a:spcBef>
                <a:spcPct val="0"/>
              </a:spcBef>
              <a:buFont typeface="Courier New" panose="02070309020205020404" pitchFamily="49" charset="0"/>
              <a:buChar char="o"/>
            </a:pPr>
            <a:r>
              <a:rPr lang="en-US" sz="3600">
                <a:solidFill>
                  <a:srgbClr val="000000"/>
                </a:solidFill>
                <a:latin typeface="Telegraf"/>
                <a:ea typeface="Telegraf"/>
                <a:cs typeface="Telegraf"/>
                <a:sym typeface="Telegraf"/>
              </a:rPr>
              <a:t>MẠCH ĐỌC</a:t>
            </a:r>
            <a:endParaRPr lang="en-US" sz="3600" dirty="0">
              <a:solidFill>
                <a:srgbClr val="000000"/>
              </a:solidFill>
              <a:latin typeface="Telegraf"/>
              <a:ea typeface="Telegraf"/>
              <a:cs typeface="Telegraf"/>
              <a:sym typeface="Telegraf"/>
            </a:endParaRPr>
          </a:p>
        </p:txBody>
      </p:sp>
      <p:sp>
        <p:nvSpPr>
          <p:cNvPr id="43" name="TextBox 42">
            <a:extLst>
              <a:ext uri="{FF2B5EF4-FFF2-40B4-BE49-F238E27FC236}">
                <a16:creationId xmlns:a16="http://schemas.microsoft.com/office/drawing/2014/main" id="{BDAA3AB6-97F2-E9CC-A3C8-AEC3A60CCC7B}"/>
              </a:ext>
            </a:extLst>
          </p:cNvPr>
          <p:cNvSpPr txBox="1"/>
          <p:nvPr/>
        </p:nvSpPr>
        <p:spPr>
          <a:xfrm>
            <a:off x="12362316" y="5905500"/>
            <a:ext cx="4839372" cy="4052328"/>
          </a:xfrm>
          <a:prstGeom prst="rect">
            <a:avLst/>
          </a:prstGeom>
        </p:spPr>
        <p:txBody>
          <a:bodyPr wrap="square" lIns="0" tIns="0" rIns="0" bIns="0" rtlCol="0" anchor="t">
            <a:spAutoFit/>
          </a:bodyPr>
          <a:lstStyle/>
          <a:p>
            <a:pPr marL="571500" indent="-571500">
              <a:lnSpc>
                <a:spcPct val="150000"/>
              </a:lnSpc>
              <a:spcBef>
                <a:spcPct val="0"/>
              </a:spcBef>
              <a:buFont typeface="Courier New" panose="02070309020205020404" pitchFamily="49" charset="0"/>
              <a:buChar char="o"/>
            </a:pPr>
            <a:r>
              <a:rPr lang="en-US" sz="3600">
                <a:solidFill>
                  <a:srgbClr val="000000"/>
                </a:solidFill>
                <a:latin typeface="Telegraf"/>
                <a:ea typeface="Telegraf"/>
                <a:cs typeface="Telegraf"/>
                <a:sym typeface="Telegraf"/>
              </a:rPr>
              <a:t>KHỐI Ô NHỚ</a:t>
            </a:r>
          </a:p>
          <a:p>
            <a:pPr marL="571500" indent="-571500">
              <a:lnSpc>
                <a:spcPct val="150000"/>
              </a:lnSpc>
              <a:spcBef>
                <a:spcPct val="0"/>
              </a:spcBef>
              <a:buFont typeface="Courier New" panose="02070309020205020404" pitchFamily="49" charset="0"/>
              <a:buChar char="o"/>
            </a:pPr>
            <a:r>
              <a:rPr lang="en-US" sz="3600">
                <a:solidFill>
                  <a:srgbClr val="000000"/>
                </a:solidFill>
                <a:latin typeface="Telegraf"/>
                <a:ea typeface="Telegraf"/>
                <a:cs typeface="Telegraf"/>
                <a:sym typeface="Telegraf"/>
              </a:rPr>
              <a:t>THIẾT KẾ BỘ NHỚ SRAM 1BIT hướng tới SRAM 32x32.</a:t>
            </a:r>
          </a:p>
          <a:p>
            <a:pPr marL="571500" indent="-571500">
              <a:lnSpc>
                <a:spcPct val="150000"/>
              </a:lnSpc>
              <a:spcBef>
                <a:spcPct val="0"/>
              </a:spcBef>
              <a:buFont typeface="Courier New" panose="02070309020205020404" pitchFamily="49" charset="0"/>
              <a:buChar char="o"/>
            </a:pPr>
            <a:endParaRPr lang="en-US" sz="3600" dirty="0">
              <a:solidFill>
                <a:srgbClr val="000000"/>
              </a:solidFill>
              <a:latin typeface="Telegraf"/>
              <a:ea typeface="Telegraf"/>
              <a:cs typeface="Telegraf"/>
              <a:sym typeface="Telegraf"/>
            </a:endParaRPr>
          </a:p>
        </p:txBody>
      </p:sp>
      <p:sp>
        <p:nvSpPr>
          <p:cNvPr id="44" name="Rectangle: Rounded Corners 43">
            <a:extLst>
              <a:ext uri="{FF2B5EF4-FFF2-40B4-BE49-F238E27FC236}">
                <a16:creationId xmlns:a16="http://schemas.microsoft.com/office/drawing/2014/main" id="{A155D12D-3215-074F-29B6-FE13EAD4F9B8}"/>
              </a:ext>
            </a:extLst>
          </p:cNvPr>
          <p:cNvSpPr/>
          <p:nvPr/>
        </p:nvSpPr>
        <p:spPr>
          <a:xfrm>
            <a:off x="6303308" y="1100650"/>
            <a:ext cx="5681384" cy="1003398"/>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THIẾT KẾ CÁC KHỐI</a:t>
            </a:r>
          </a:p>
        </p:txBody>
      </p:sp>
    </p:spTree>
    <p:extLst>
      <p:ext uri="{BB962C8B-B14F-4D97-AF65-F5344CB8AC3E}">
        <p14:creationId xmlns:p14="http://schemas.microsoft.com/office/powerpoint/2010/main" val="280881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CA562-A8BF-1441-C73C-1E7EE3486FC6}"/>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35A71283-A640-21F0-280D-9141817704E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B973AA97-5ABD-F14D-9D6B-CBCF1A3C0F45}"/>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193A8AA0-4FC1-AE48-C29C-D516639E47FA}"/>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779E748-9979-3B18-B2AE-E63A465FFE97}"/>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62A4F2B0-77DB-2DF3-553F-5C70BCF7D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7B433D12-9B91-4FEB-B803-7776FBED46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A93D5C18-5487-1826-1199-25274403A774}"/>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SRAM 1BIT</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92BE0395-4B0C-4D1F-3F17-9B42F06432E5}"/>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pic>
        <p:nvPicPr>
          <p:cNvPr id="14" name="Picture 13">
            <a:extLst>
              <a:ext uri="{FF2B5EF4-FFF2-40B4-BE49-F238E27FC236}">
                <a16:creationId xmlns:a16="http://schemas.microsoft.com/office/drawing/2014/main" id="{2A5D8697-A5EC-961A-6461-E1CE89DCF6E1}"/>
              </a:ext>
            </a:extLst>
          </p:cNvPr>
          <p:cNvPicPr>
            <a:picLocks noChangeAspect="1"/>
          </p:cNvPicPr>
          <p:nvPr/>
        </p:nvPicPr>
        <p:blipFill>
          <a:blip r:embed="rId7"/>
          <a:stretch>
            <a:fillRect/>
          </a:stretch>
        </p:blipFill>
        <p:spPr>
          <a:xfrm>
            <a:off x="10302796" y="996573"/>
            <a:ext cx="7375604" cy="4657716"/>
          </a:xfrm>
          <a:prstGeom prst="rect">
            <a:avLst/>
          </a:prstGeom>
        </p:spPr>
      </p:pic>
      <p:pic>
        <p:nvPicPr>
          <p:cNvPr id="12" name="Picture 11">
            <a:extLst>
              <a:ext uri="{FF2B5EF4-FFF2-40B4-BE49-F238E27FC236}">
                <a16:creationId xmlns:a16="http://schemas.microsoft.com/office/drawing/2014/main" id="{15BC4E32-D122-43ED-AD9F-1674075CD450}"/>
              </a:ext>
            </a:extLst>
          </p:cNvPr>
          <p:cNvPicPr>
            <a:picLocks noChangeAspect="1"/>
          </p:cNvPicPr>
          <p:nvPr/>
        </p:nvPicPr>
        <p:blipFill>
          <a:blip r:embed="rId8"/>
          <a:stretch>
            <a:fillRect/>
          </a:stretch>
        </p:blipFill>
        <p:spPr>
          <a:xfrm>
            <a:off x="1427191" y="1079252"/>
            <a:ext cx="7227667" cy="9154285"/>
          </a:xfrm>
          <a:prstGeom prst="rect">
            <a:avLst/>
          </a:prstGeom>
        </p:spPr>
      </p:pic>
      <p:pic>
        <p:nvPicPr>
          <p:cNvPr id="13" name="Picture 12">
            <a:extLst>
              <a:ext uri="{FF2B5EF4-FFF2-40B4-BE49-F238E27FC236}">
                <a16:creationId xmlns:a16="http://schemas.microsoft.com/office/drawing/2014/main" id="{162DFC9E-460B-4D93-BF3F-C9AA1CDB0D35}"/>
              </a:ext>
            </a:extLst>
          </p:cNvPr>
          <p:cNvPicPr>
            <a:picLocks noChangeAspect="1"/>
          </p:cNvPicPr>
          <p:nvPr/>
        </p:nvPicPr>
        <p:blipFill>
          <a:blip r:embed="rId9"/>
          <a:stretch>
            <a:fillRect/>
          </a:stretch>
        </p:blipFill>
        <p:spPr>
          <a:xfrm>
            <a:off x="11450465" y="5823157"/>
            <a:ext cx="5217983" cy="4445164"/>
          </a:xfrm>
          <a:prstGeom prst="rect">
            <a:avLst/>
          </a:prstGeom>
        </p:spPr>
      </p:pic>
    </p:spTree>
    <p:extLst>
      <p:ext uri="{BB962C8B-B14F-4D97-AF65-F5344CB8AC3E}">
        <p14:creationId xmlns:p14="http://schemas.microsoft.com/office/powerpoint/2010/main" val="2099214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AC089-4E3F-7C73-D1EA-E5E16D996DFB}"/>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F8B3406C-A65E-E132-F625-1386E40C142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6758007B-CB54-647D-7A00-B9EF8B45A806}"/>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2BD4EE87-FCB3-361A-698D-E858A8A4A462}"/>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E8585B5-69F6-A162-34CF-4B4A7AF97A6C}"/>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AEC26DDB-EB49-8F76-6F39-E9EFD98FEB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7F42A950-42CA-6198-02BF-44248B271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BF25A7F8-8BDD-E902-6B86-F79B22D68BB6}"/>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SRAM 1BIT</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87E6592A-2551-B7B5-DE19-2C35BEBE05FF}"/>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1" name="Rectangle 10">
            <a:extLst>
              <a:ext uri="{FF2B5EF4-FFF2-40B4-BE49-F238E27FC236}">
                <a16:creationId xmlns:a16="http://schemas.microsoft.com/office/drawing/2014/main" id="{107BB8FB-4331-6D92-0DEE-C91DF2DC9132}"/>
              </a:ext>
            </a:extLst>
          </p:cNvPr>
          <p:cNvSpPr/>
          <p:nvPr/>
        </p:nvSpPr>
        <p:spPr>
          <a:xfrm>
            <a:off x="1752599" y="9105900"/>
            <a:ext cx="14782802"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rgbClr val="FF0000"/>
                </a:solidFill>
              </a:rPr>
              <a:t>DẠNG SÓNG CỦA MẠCH SRAM 1 BIT HOÀN CHỈNH</a:t>
            </a:r>
          </a:p>
        </p:txBody>
      </p:sp>
      <p:pic>
        <p:nvPicPr>
          <p:cNvPr id="12" name="Picture 11">
            <a:extLst>
              <a:ext uri="{FF2B5EF4-FFF2-40B4-BE49-F238E27FC236}">
                <a16:creationId xmlns:a16="http://schemas.microsoft.com/office/drawing/2014/main" id="{B284B132-3EE1-B7AB-3E56-5E530C3A87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50653" y="38100"/>
            <a:ext cx="1235473" cy="1206052"/>
          </a:xfrm>
          <a:prstGeom prst="rect">
            <a:avLst/>
          </a:prstGeom>
          <a:effectLst>
            <a:outerShdw blurRad="50800" dist="38100" dir="5400000" algn="t" rotWithShape="0">
              <a:prstClr val="black">
                <a:alpha val="40000"/>
              </a:prstClr>
            </a:outerShdw>
          </a:effectLst>
        </p:spPr>
      </p:pic>
      <p:pic>
        <p:nvPicPr>
          <p:cNvPr id="45" name="Picture 44">
            <a:extLst>
              <a:ext uri="{FF2B5EF4-FFF2-40B4-BE49-F238E27FC236}">
                <a16:creationId xmlns:a16="http://schemas.microsoft.com/office/drawing/2014/main" id="{1D4A025B-124D-45FC-A0A8-311E2DFCB935}"/>
              </a:ext>
            </a:extLst>
          </p:cNvPr>
          <p:cNvPicPr>
            <a:picLocks noChangeAspect="1"/>
          </p:cNvPicPr>
          <p:nvPr/>
        </p:nvPicPr>
        <p:blipFill>
          <a:blip r:embed="rId8"/>
          <a:stretch>
            <a:fillRect/>
          </a:stretch>
        </p:blipFill>
        <p:spPr>
          <a:xfrm>
            <a:off x="207597" y="2168343"/>
            <a:ext cx="17872806" cy="5822298"/>
          </a:xfrm>
          <a:prstGeom prst="rect">
            <a:avLst/>
          </a:prstGeom>
        </p:spPr>
      </p:pic>
    </p:spTree>
    <p:extLst>
      <p:ext uri="{BB962C8B-B14F-4D97-AF65-F5344CB8AC3E}">
        <p14:creationId xmlns:p14="http://schemas.microsoft.com/office/powerpoint/2010/main" val="3738859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8F25B-25FC-47A9-D978-493984759667}"/>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E9564B18-A232-C8A1-B979-6DA47708043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F477A290-8E62-8581-A7F7-C455A22CC39C}"/>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87892BE1-42E0-27DD-FADD-BEA2E5DB4806}"/>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364F6FA1-E75F-2C5C-EC57-59997F08D845}"/>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77F3A20C-EEB5-1927-75F0-7F03DF7FC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7873C901-E707-348B-6B42-B199C833AD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778B094-1E2F-27E3-FD79-5AB0685284BA}"/>
              </a:ext>
            </a:extLst>
          </p:cNvPr>
          <p:cNvSpPr/>
          <p:nvPr/>
        </p:nvSpPr>
        <p:spPr>
          <a:xfrm>
            <a:off x="1752599" y="9182100"/>
            <a:ext cx="14782802"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Độ trễ từ mức áp cao đến thấp: 𝑡𝑝𝑑</a:t>
            </a:r>
            <a:r>
              <a:rPr lang="en-US" sz="3200" i="1">
                <a:solidFill>
                  <a:srgbClr val="FF0000"/>
                </a:solidFill>
              </a:rPr>
              <a:t>f</a:t>
            </a:r>
            <a:r>
              <a:rPr lang="en-US" sz="3200">
                <a:solidFill>
                  <a:srgbClr val="FF0000"/>
                </a:solidFill>
              </a:rPr>
              <a:t> = 97.25 (ps) </a:t>
            </a:r>
          </a:p>
        </p:txBody>
      </p:sp>
      <p:sp>
        <p:nvSpPr>
          <p:cNvPr id="9" name="Rectangle: Rounded Corners 8">
            <a:extLst>
              <a:ext uri="{FF2B5EF4-FFF2-40B4-BE49-F238E27FC236}">
                <a16:creationId xmlns:a16="http://schemas.microsoft.com/office/drawing/2014/main" id="{6657375B-B005-151A-4998-C0CAB584FFA9}"/>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SRAM 1BIT</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BB4AF596-FF7D-6121-DDD7-CFE6BA412080}"/>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cxnSp>
        <p:nvCxnSpPr>
          <p:cNvPr id="11" name="Straight Connector 10">
            <a:extLst>
              <a:ext uri="{FF2B5EF4-FFF2-40B4-BE49-F238E27FC236}">
                <a16:creationId xmlns:a16="http://schemas.microsoft.com/office/drawing/2014/main" id="{80EF1CA4-8FC1-53E0-E14A-9AF6833164FD}"/>
              </a:ext>
            </a:extLst>
          </p:cNvPr>
          <p:cNvCxnSpPr>
            <a:cxnSpLocks/>
          </p:cNvCxnSpPr>
          <p:nvPr/>
        </p:nvCxnSpPr>
        <p:spPr>
          <a:xfrm>
            <a:off x="7620000" y="3543300"/>
            <a:ext cx="0" cy="3505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A6EB76-7709-9C73-991A-6DD15CEF97B8}"/>
              </a:ext>
            </a:extLst>
          </p:cNvPr>
          <p:cNvCxnSpPr>
            <a:cxnSpLocks/>
          </p:cNvCxnSpPr>
          <p:nvPr/>
        </p:nvCxnSpPr>
        <p:spPr>
          <a:xfrm>
            <a:off x="7620000" y="7002439"/>
            <a:ext cx="228600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1B08BF7-AB8F-56F6-DDCD-D488726BE0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50653" y="38100"/>
            <a:ext cx="1235473" cy="1206052"/>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F18507A3-888D-4D04-BC04-3C9268DB6C61}"/>
              </a:ext>
            </a:extLst>
          </p:cNvPr>
          <p:cNvPicPr>
            <a:picLocks noChangeAspect="1"/>
          </p:cNvPicPr>
          <p:nvPr/>
        </p:nvPicPr>
        <p:blipFill>
          <a:blip r:embed="rId8"/>
          <a:stretch>
            <a:fillRect/>
          </a:stretch>
        </p:blipFill>
        <p:spPr>
          <a:xfrm>
            <a:off x="212536" y="2442672"/>
            <a:ext cx="17775657" cy="6239953"/>
          </a:xfrm>
          <a:prstGeom prst="rect">
            <a:avLst/>
          </a:prstGeom>
        </p:spPr>
      </p:pic>
      <p:sp>
        <p:nvSpPr>
          <p:cNvPr id="16" name="Rectangle 15">
            <a:extLst>
              <a:ext uri="{FF2B5EF4-FFF2-40B4-BE49-F238E27FC236}">
                <a16:creationId xmlns:a16="http://schemas.microsoft.com/office/drawing/2014/main" id="{FC785A0C-7B91-4069-94F8-33A787B578A5}"/>
              </a:ext>
            </a:extLst>
          </p:cNvPr>
          <p:cNvSpPr/>
          <p:nvPr/>
        </p:nvSpPr>
        <p:spPr>
          <a:xfrm>
            <a:off x="3047999" y="1721837"/>
            <a:ext cx="12268191" cy="954107"/>
          </a:xfrm>
          <a:prstGeom prst="rect">
            <a:avLst/>
          </a:prstGeom>
        </p:spPr>
        <p:txBody>
          <a:bodyPr wrap="square">
            <a:spAutoFit/>
          </a:bodyPr>
          <a:lstStyle/>
          <a:p>
            <a:r>
              <a:rPr lang="en-US" sz="2800">
                <a:solidFill>
                  <a:srgbClr val="000000"/>
                </a:solidFill>
                <a:latin typeface="Times New Roman" panose="02020603050405020304" pitchFamily="18" charset="0"/>
              </a:rPr>
              <a:t>Độ trễ tín hiệu OUT khi dùng mạch LTSA đọc dữ liệu bit 0 so với tín hiệu RE</a:t>
            </a:r>
            <a:r>
              <a:rPr lang="en-US" sz="2800"/>
              <a:t> </a:t>
            </a:r>
            <a:br>
              <a:rPr lang="en-US" sz="2800"/>
            </a:br>
            <a:endParaRPr lang="en-US" sz="2800"/>
          </a:p>
        </p:txBody>
      </p: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E44C0DE0-5700-43D4-8540-43983DBB9393}"/>
                  </a:ext>
                </a:extLst>
              </p:cNvPr>
              <p:cNvSpPr/>
              <p:nvPr/>
            </p:nvSpPr>
            <p:spPr>
              <a:xfrm>
                <a:off x="9894976" y="4001711"/>
                <a:ext cx="8093217" cy="2283578"/>
              </a:xfrm>
              <a:prstGeom prst="rect">
                <a:avLst/>
              </a:prstGeom>
              <a:solidFill>
                <a:schemeClr val="accent1">
                  <a:lumMod val="20000"/>
                  <a:lumOff val="80000"/>
                </a:schemeClr>
              </a:solidFill>
              <a:ln>
                <a:noFill/>
              </a:ln>
              <a:effectLst>
                <a:glow rad="139700">
                  <a:schemeClr val="accent2">
                    <a:satMod val="175000"/>
                    <a:alpha val="40000"/>
                  </a:schemeClr>
                </a:glo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3200" b="0" i="0">
                    <a:solidFill>
                      <a:srgbClr val="000000"/>
                    </a:solidFill>
                    <a:effectLst/>
                    <a:latin typeface="TimesNewRomanPSMT"/>
                  </a:rPr>
                  <a:t>Từ công thức, có: </a:t>
                </a:r>
              </a:p>
              <a:p>
                <a:pPr algn="ctr">
                  <a:lnSpc>
                    <a:spcPct val="150000"/>
                  </a:lnSpc>
                </a:pPr>
                <a:r>
                  <a:rPr lang="en-US" sz="3200" b="0" i="0">
                    <a:solidFill>
                      <a:srgbClr val="000000"/>
                    </a:solidFill>
                    <a:effectLst/>
                    <a:latin typeface="TimesNewRomanPSMT"/>
                  </a:rPr>
                  <a:t>Độ trễ lan truyền: 𝑡𝑝𝑑 = </a:t>
                </a:r>
                <a14:m>
                  <m:oMath xmlns:m="http://schemas.openxmlformats.org/officeDocument/2006/math">
                    <m:f>
                      <m:fPr>
                        <m:ctrlPr>
                          <a:rPr lang="en-US" sz="3200" b="0" i="1" smtClean="0">
                            <a:solidFill>
                              <a:srgbClr val="000000"/>
                            </a:solidFill>
                            <a:effectLst/>
                            <a:latin typeface="Cambria Math" panose="02040503050406030204" pitchFamily="18" charset="0"/>
                          </a:rPr>
                        </m:ctrlPr>
                      </m:fPr>
                      <m:num>
                        <m:r>
                          <a:rPr lang="en-US" sz="3200" b="0" i="1" smtClean="0">
                            <a:solidFill>
                              <a:srgbClr val="000000"/>
                            </a:solidFill>
                            <a:effectLst/>
                            <a:latin typeface="Cambria Math" panose="02040503050406030204" pitchFamily="18" charset="0"/>
                          </a:rPr>
                          <m:t>𝑡𝑝𝑑𝑓</m:t>
                        </m:r>
                        <m:r>
                          <a:rPr lang="en-US" sz="3200" b="0" i="1" smtClean="0">
                            <a:solidFill>
                              <a:srgbClr val="000000"/>
                            </a:solidFill>
                            <a:effectLst/>
                            <a:latin typeface="Cambria Math" panose="02040503050406030204" pitchFamily="18" charset="0"/>
                          </a:rPr>
                          <m:t>+</m:t>
                        </m:r>
                        <m:r>
                          <a:rPr lang="en-US" sz="3200" b="0" i="1" smtClean="0">
                            <a:solidFill>
                              <a:srgbClr val="000000"/>
                            </a:solidFill>
                            <a:effectLst/>
                            <a:latin typeface="Cambria Math" panose="02040503050406030204" pitchFamily="18" charset="0"/>
                          </a:rPr>
                          <m:t>𝑡𝑝𝑑𝑟</m:t>
                        </m:r>
                      </m:num>
                      <m:den>
                        <m:r>
                          <a:rPr lang="en-US" sz="3200" b="0" i="1" smtClean="0">
                            <a:solidFill>
                              <a:srgbClr val="000000"/>
                            </a:solidFill>
                            <a:effectLst/>
                            <a:latin typeface="Cambria Math" panose="02040503050406030204" pitchFamily="18" charset="0"/>
                          </a:rPr>
                          <m:t>2</m:t>
                        </m:r>
                      </m:den>
                    </m:f>
                  </m:oMath>
                </a14:m>
                <a:r>
                  <a:rPr lang="en-US" sz="3200" b="0" i="0">
                    <a:solidFill>
                      <a:srgbClr val="000000"/>
                    </a:solidFill>
                    <a:effectLst/>
                    <a:latin typeface="TimesNewRomanPSMT"/>
                  </a:rPr>
                  <a:t> = </a:t>
                </a:r>
                <a:r>
                  <a:rPr lang="en-US" sz="3200">
                    <a:solidFill>
                      <a:srgbClr val="000000"/>
                    </a:solidFill>
                    <a:latin typeface="TimesNewRomanPSMT"/>
                  </a:rPr>
                  <a:t>488.625</a:t>
                </a:r>
                <a:r>
                  <a:rPr lang="en-US" sz="3200" b="0" i="0">
                    <a:solidFill>
                      <a:srgbClr val="000000"/>
                    </a:solidFill>
                    <a:effectLst/>
                    <a:latin typeface="TimesNewRomanPSMT"/>
                  </a:rPr>
                  <a:t>ps</a:t>
                </a:r>
                <a:endParaRPr lang="en-US" sz="3200"/>
              </a:p>
            </p:txBody>
          </p:sp>
        </mc:Choice>
        <mc:Fallback>
          <p:sp>
            <p:nvSpPr>
              <p:cNvPr id="19" name="Rectangle 18">
                <a:extLst>
                  <a:ext uri="{FF2B5EF4-FFF2-40B4-BE49-F238E27FC236}">
                    <a16:creationId xmlns:a16="http://schemas.microsoft.com/office/drawing/2014/main" id="{E44C0DE0-5700-43D4-8540-43983DBB9393}"/>
                  </a:ext>
                </a:extLst>
              </p:cNvPr>
              <p:cNvSpPr>
                <a:spLocks noRot="1" noChangeAspect="1" noMove="1" noResize="1" noEditPoints="1" noAdjustHandles="1" noChangeArrowheads="1" noChangeShapeType="1" noTextEdit="1"/>
              </p:cNvSpPr>
              <p:nvPr/>
            </p:nvSpPr>
            <p:spPr>
              <a:xfrm>
                <a:off x="9894976" y="4001711"/>
                <a:ext cx="8093217" cy="2283578"/>
              </a:xfrm>
              <a:prstGeom prst="rect">
                <a:avLst/>
              </a:prstGeom>
              <a:blipFill>
                <a:blip r:embed="rId9"/>
                <a:stretch>
                  <a:fillRect/>
                </a:stretch>
              </a:blipFill>
              <a:ln>
                <a:noFill/>
              </a:ln>
              <a:effectLst>
                <a:glow rad="139700">
                  <a:schemeClr val="accent2">
                    <a:satMod val="175000"/>
                    <a:alpha val="40000"/>
                  </a:schemeClr>
                </a:glow>
              </a:effectLst>
            </p:spPr>
            <p:txBody>
              <a:bodyPr/>
              <a:lstStyle/>
              <a:p>
                <a:r>
                  <a:rPr lang="en-US">
                    <a:noFill/>
                  </a:rPr>
                  <a:t> </a:t>
                </a:r>
              </a:p>
            </p:txBody>
          </p:sp>
        </mc:Fallback>
      </mc:AlternateContent>
    </p:spTree>
    <p:extLst>
      <p:ext uri="{BB962C8B-B14F-4D97-AF65-F5344CB8AC3E}">
        <p14:creationId xmlns:p14="http://schemas.microsoft.com/office/powerpoint/2010/main" val="1974540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D7780-433C-314A-D8FD-06A2BBBEED9F}"/>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7E9BE986-EC14-D25B-1177-CF00136A2DC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ABE24AA7-67E3-6B89-EFDD-0FCBF1954823}"/>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EBB43B0B-BD6C-3641-4A85-42764E17E794}"/>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7CF0915E-7F50-68D5-8F9B-5FE2D4C4C8F3}"/>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D17C5A9F-E8AE-D015-509F-06022C08FD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214A56D3-4EAF-CF4A-67A5-2FE64DC2CC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5D239090-1A8A-270C-EF51-389BBA59FC8B}"/>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SRAM 1BIT</a:t>
            </a:r>
            <a:endParaRPr lang="vi-VN" sz="4000" b="1">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DA0FBAEB-C5F9-5C13-99CE-289E64946BE8}"/>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cxnSp>
        <p:nvCxnSpPr>
          <p:cNvPr id="10" name="Straight Connector 9">
            <a:extLst>
              <a:ext uri="{FF2B5EF4-FFF2-40B4-BE49-F238E27FC236}">
                <a16:creationId xmlns:a16="http://schemas.microsoft.com/office/drawing/2014/main" id="{67EBA3A9-09F2-604F-DF29-964E42C6B2CA}"/>
              </a:ext>
            </a:extLst>
          </p:cNvPr>
          <p:cNvCxnSpPr>
            <a:cxnSpLocks/>
          </p:cNvCxnSpPr>
          <p:nvPr/>
        </p:nvCxnSpPr>
        <p:spPr>
          <a:xfrm>
            <a:off x="9220200" y="3467100"/>
            <a:ext cx="0" cy="3429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A064ED-87CA-EFED-CC6B-8FFC6432B33A}"/>
              </a:ext>
            </a:extLst>
          </p:cNvPr>
          <p:cNvCxnSpPr>
            <a:cxnSpLocks/>
          </p:cNvCxnSpPr>
          <p:nvPr/>
        </p:nvCxnSpPr>
        <p:spPr>
          <a:xfrm>
            <a:off x="9220200" y="6819900"/>
            <a:ext cx="175260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5838E65-E190-144C-D6DB-1557B1DB9685}"/>
              </a:ext>
            </a:extLst>
          </p:cNvPr>
          <p:cNvSpPr/>
          <p:nvPr/>
        </p:nvSpPr>
        <p:spPr>
          <a:xfrm>
            <a:off x="1752599" y="9029700"/>
            <a:ext cx="14782802"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Độ trễ từ mức áp cao đến thấp: 𝑡𝑝𝑑</a:t>
            </a:r>
            <a:r>
              <a:rPr lang="en-US" sz="3200" i="1">
                <a:solidFill>
                  <a:srgbClr val="FF0000"/>
                </a:solidFill>
              </a:rPr>
              <a:t>f</a:t>
            </a:r>
            <a:r>
              <a:rPr lang="en-US" sz="3200">
                <a:solidFill>
                  <a:srgbClr val="FF0000"/>
                </a:solidFill>
              </a:rPr>
              <a:t> = 97.25 (ps) </a:t>
            </a:r>
          </a:p>
        </p:txBody>
      </p:sp>
      <p:pic>
        <p:nvPicPr>
          <p:cNvPr id="18" name="Picture 17">
            <a:extLst>
              <a:ext uri="{FF2B5EF4-FFF2-40B4-BE49-F238E27FC236}">
                <a16:creationId xmlns:a16="http://schemas.microsoft.com/office/drawing/2014/main" id="{DC57C08D-3BF6-0B45-4BEE-E2F66B07C8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50653" y="51248"/>
            <a:ext cx="1235473" cy="1206052"/>
          </a:xfrm>
          <a:prstGeom prst="rect">
            <a:avLst/>
          </a:prstGeom>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90021452-F4D5-4623-9879-798C5CA84FD5}"/>
              </a:ext>
            </a:extLst>
          </p:cNvPr>
          <p:cNvPicPr>
            <a:picLocks noChangeAspect="1"/>
          </p:cNvPicPr>
          <p:nvPr/>
        </p:nvPicPr>
        <p:blipFill>
          <a:blip r:embed="rId8"/>
          <a:stretch>
            <a:fillRect/>
          </a:stretch>
        </p:blipFill>
        <p:spPr>
          <a:xfrm>
            <a:off x="315016" y="2453145"/>
            <a:ext cx="17810368" cy="6302975"/>
          </a:xfrm>
          <a:prstGeom prst="rect">
            <a:avLst/>
          </a:prstGeom>
        </p:spPr>
      </p:pic>
      <p:sp>
        <p:nvSpPr>
          <p:cNvPr id="15" name="Rectangle 14">
            <a:extLst>
              <a:ext uri="{FF2B5EF4-FFF2-40B4-BE49-F238E27FC236}">
                <a16:creationId xmlns:a16="http://schemas.microsoft.com/office/drawing/2014/main" id="{FA9F2C76-DFE1-43E0-8D97-2BA4FB95620F}"/>
              </a:ext>
            </a:extLst>
          </p:cNvPr>
          <p:cNvSpPr/>
          <p:nvPr/>
        </p:nvSpPr>
        <p:spPr>
          <a:xfrm>
            <a:off x="2514598" y="1607080"/>
            <a:ext cx="13258799" cy="1077218"/>
          </a:xfrm>
          <a:prstGeom prst="rect">
            <a:avLst/>
          </a:prstGeom>
        </p:spPr>
        <p:txBody>
          <a:bodyPr wrap="square">
            <a:spAutoFit/>
          </a:bodyPr>
          <a:lstStyle/>
          <a:p>
            <a:r>
              <a:rPr lang="en-US" sz="3200">
                <a:solidFill>
                  <a:srgbClr val="000000"/>
                </a:solidFill>
                <a:latin typeface="Times New Roman" panose="02020603050405020304" pitchFamily="18" charset="0"/>
              </a:rPr>
              <a:t>Độ trễ tín hiệu OUT khi dùng mạch LTSA đọc dữ liệu bit 0 so với tín hiệu WL</a:t>
            </a:r>
            <a:r>
              <a:rPr lang="en-US" sz="3200"/>
              <a:t> </a:t>
            </a:r>
            <a:br>
              <a:rPr lang="en-US" sz="3200"/>
            </a:br>
            <a:endParaRPr lang="en-US" sz="3200"/>
          </a:p>
        </p:txBody>
      </p: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2071FBB0-FFAD-45D4-8F41-F7435064AEBF}"/>
                  </a:ext>
                </a:extLst>
              </p:cNvPr>
              <p:cNvSpPr/>
              <p:nvPr/>
            </p:nvSpPr>
            <p:spPr>
              <a:xfrm>
                <a:off x="9894976" y="4001711"/>
                <a:ext cx="8093217" cy="2283578"/>
              </a:xfrm>
              <a:prstGeom prst="rect">
                <a:avLst/>
              </a:prstGeom>
              <a:solidFill>
                <a:schemeClr val="accent1">
                  <a:lumMod val="20000"/>
                  <a:lumOff val="80000"/>
                </a:schemeClr>
              </a:solidFill>
              <a:ln>
                <a:noFill/>
              </a:ln>
              <a:effectLst>
                <a:glow rad="139700">
                  <a:schemeClr val="accent2">
                    <a:satMod val="175000"/>
                    <a:alpha val="40000"/>
                  </a:schemeClr>
                </a:glo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3200" b="0" i="0">
                    <a:solidFill>
                      <a:srgbClr val="000000"/>
                    </a:solidFill>
                    <a:effectLst/>
                    <a:latin typeface="TimesNewRomanPSMT"/>
                  </a:rPr>
                  <a:t>Từ công thức, có: </a:t>
                </a:r>
              </a:p>
              <a:p>
                <a:pPr algn="ctr">
                  <a:lnSpc>
                    <a:spcPct val="150000"/>
                  </a:lnSpc>
                </a:pPr>
                <a:r>
                  <a:rPr lang="en-US" sz="3200" b="0" i="0">
                    <a:solidFill>
                      <a:srgbClr val="000000"/>
                    </a:solidFill>
                    <a:effectLst/>
                    <a:latin typeface="TimesNewRomanPSMT"/>
                  </a:rPr>
                  <a:t>Độ trễ lan truyền: 𝑡𝑝𝑑 = </a:t>
                </a:r>
                <a14:m>
                  <m:oMath xmlns:m="http://schemas.openxmlformats.org/officeDocument/2006/math">
                    <m:f>
                      <m:fPr>
                        <m:ctrlPr>
                          <a:rPr lang="en-US" sz="3200" b="0" i="1" smtClean="0">
                            <a:solidFill>
                              <a:srgbClr val="000000"/>
                            </a:solidFill>
                            <a:effectLst/>
                            <a:latin typeface="Cambria Math" panose="02040503050406030204" pitchFamily="18" charset="0"/>
                          </a:rPr>
                        </m:ctrlPr>
                      </m:fPr>
                      <m:num>
                        <m:r>
                          <a:rPr lang="en-US" sz="3200" b="0" i="1" smtClean="0">
                            <a:solidFill>
                              <a:srgbClr val="000000"/>
                            </a:solidFill>
                            <a:effectLst/>
                            <a:latin typeface="Cambria Math" panose="02040503050406030204" pitchFamily="18" charset="0"/>
                          </a:rPr>
                          <m:t>𝑡𝑝𝑑𝑓</m:t>
                        </m:r>
                        <m:r>
                          <a:rPr lang="en-US" sz="3200" b="0" i="1" smtClean="0">
                            <a:solidFill>
                              <a:srgbClr val="000000"/>
                            </a:solidFill>
                            <a:effectLst/>
                            <a:latin typeface="Cambria Math" panose="02040503050406030204" pitchFamily="18" charset="0"/>
                          </a:rPr>
                          <m:t>+</m:t>
                        </m:r>
                        <m:r>
                          <a:rPr lang="en-US" sz="3200" b="0" i="1" smtClean="0">
                            <a:solidFill>
                              <a:srgbClr val="000000"/>
                            </a:solidFill>
                            <a:effectLst/>
                            <a:latin typeface="Cambria Math" panose="02040503050406030204" pitchFamily="18" charset="0"/>
                          </a:rPr>
                          <m:t>𝑡𝑝𝑑𝑟</m:t>
                        </m:r>
                      </m:num>
                      <m:den>
                        <m:r>
                          <a:rPr lang="en-US" sz="3200" b="0" i="1" smtClean="0">
                            <a:solidFill>
                              <a:srgbClr val="000000"/>
                            </a:solidFill>
                            <a:effectLst/>
                            <a:latin typeface="Cambria Math" panose="02040503050406030204" pitchFamily="18" charset="0"/>
                          </a:rPr>
                          <m:t>2</m:t>
                        </m:r>
                      </m:den>
                    </m:f>
                  </m:oMath>
                </a14:m>
                <a:r>
                  <a:rPr lang="en-US" sz="3200" b="0" i="0">
                    <a:solidFill>
                      <a:srgbClr val="000000"/>
                    </a:solidFill>
                    <a:effectLst/>
                    <a:latin typeface="TimesNewRomanPSMT"/>
                  </a:rPr>
                  <a:t> = </a:t>
                </a:r>
                <a:r>
                  <a:rPr lang="en-US" sz="3200">
                    <a:solidFill>
                      <a:srgbClr val="000000"/>
                    </a:solidFill>
                    <a:latin typeface="TimesNewRomanPSMT"/>
                  </a:rPr>
                  <a:t>488.625</a:t>
                </a:r>
                <a:r>
                  <a:rPr lang="en-US" sz="3200" b="0" i="0">
                    <a:solidFill>
                      <a:srgbClr val="000000"/>
                    </a:solidFill>
                    <a:effectLst/>
                    <a:latin typeface="TimesNewRomanPSMT"/>
                  </a:rPr>
                  <a:t>ps</a:t>
                </a:r>
                <a:endParaRPr lang="en-US" sz="3200"/>
              </a:p>
            </p:txBody>
          </p:sp>
        </mc:Choice>
        <mc:Fallback>
          <p:sp>
            <p:nvSpPr>
              <p:cNvPr id="19" name="Rectangle 18">
                <a:extLst>
                  <a:ext uri="{FF2B5EF4-FFF2-40B4-BE49-F238E27FC236}">
                    <a16:creationId xmlns:a16="http://schemas.microsoft.com/office/drawing/2014/main" id="{2071FBB0-FFAD-45D4-8F41-F7435064AEBF}"/>
                  </a:ext>
                </a:extLst>
              </p:cNvPr>
              <p:cNvSpPr>
                <a:spLocks noRot="1" noChangeAspect="1" noMove="1" noResize="1" noEditPoints="1" noAdjustHandles="1" noChangeArrowheads="1" noChangeShapeType="1" noTextEdit="1"/>
              </p:cNvSpPr>
              <p:nvPr/>
            </p:nvSpPr>
            <p:spPr>
              <a:xfrm>
                <a:off x="9894976" y="4001711"/>
                <a:ext cx="8093217" cy="2283578"/>
              </a:xfrm>
              <a:prstGeom prst="rect">
                <a:avLst/>
              </a:prstGeom>
              <a:blipFill>
                <a:blip r:embed="rId9"/>
                <a:stretch>
                  <a:fillRect/>
                </a:stretch>
              </a:blipFill>
              <a:ln>
                <a:noFill/>
              </a:ln>
              <a:effectLst>
                <a:glow rad="139700">
                  <a:schemeClr val="accent2">
                    <a:satMod val="175000"/>
                    <a:alpha val="40000"/>
                  </a:schemeClr>
                </a:glow>
              </a:effectLst>
            </p:spPr>
            <p:txBody>
              <a:bodyPr/>
              <a:lstStyle/>
              <a:p>
                <a:r>
                  <a:rPr lang="en-US">
                    <a:noFill/>
                  </a:rPr>
                  <a:t> </a:t>
                </a:r>
              </a:p>
            </p:txBody>
          </p:sp>
        </mc:Fallback>
      </mc:AlternateContent>
    </p:spTree>
    <p:extLst>
      <p:ext uri="{BB962C8B-B14F-4D97-AF65-F5344CB8AC3E}">
        <p14:creationId xmlns:p14="http://schemas.microsoft.com/office/powerpoint/2010/main" val="1521294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9B07A-35D1-D653-7FFC-FACF0E0FD881}"/>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B1B3D8D6-B77A-3489-49B0-7ACF50264B7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D982B0AA-75A1-D42C-3441-39282BC97971}"/>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4EC67508-87F7-908E-6C8D-BB079F52301B}"/>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26EF5052-5677-708E-D123-804E77148929}"/>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E5E0E144-C7F5-8806-4779-C6836CD67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E4BFB898-0103-E12F-23AD-30D22E67D7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1DC942F5-D905-1A44-AFE2-5028F65C79FC}"/>
              </a:ext>
            </a:extLst>
          </p:cNvPr>
          <p:cNvSpPr/>
          <p:nvPr/>
        </p:nvSpPr>
        <p:spPr>
          <a:xfrm>
            <a:off x="9677400" y="101502"/>
            <a:ext cx="4648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a:t>
            </a:r>
            <a:r>
              <a:rPr lang="en-US" sz="4000" b="1">
                <a:latin typeface="Arial" panose="020B0604020202020204" pitchFamily="34" charset="0"/>
                <a:cs typeface="Arial" panose="020B0604020202020204" pitchFamily="34" charset="0"/>
              </a:rPr>
              <a:t>.3. SRAM 1BIT</a:t>
            </a:r>
            <a:endParaRPr lang="vi-VN" sz="4000" b="1">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E9E5521E-FBB7-6876-CF01-839C2834D47F}"/>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3" name="Rectangle 12">
            <a:extLst>
              <a:ext uri="{FF2B5EF4-FFF2-40B4-BE49-F238E27FC236}">
                <a16:creationId xmlns:a16="http://schemas.microsoft.com/office/drawing/2014/main" id="{B6627589-7807-4B2A-4220-EDCFE0F62708}"/>
              </a:ext>
            </a:extLst>
          </p:cNvPr>
          <p:cNvSpPr/>
          <p:nvPr/>
        </p:nvSpPr>
        <p:spPr>
          <a:xfrm>
            <a:off x="381000" y="9182100"/>
            <a:ext cx="17526000"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Công suất tiêu thụ trung bình của SRAM 1 BIT trong 400ns như trên hình là: 𝑃𝑎𝑣𝑔 = 190 (nW) </a:t>
            </a:r>
          </a:p>
        </p:txBody>
      </p:sp>
      <p:pic>
        <p:nvPicPr>
          <p:cNvPr id="14" name="Picture 13">
            <a:extLst>
              <a:ext uri="{FF2B5EF4-FFF2-40B4-BE49-F238E27FC236}">
                <a16:creationId xmlns:a16="http://schemas.microsoft.com/office/drawing/2014/main" id="{B6ED7947-CC3F-E4E3-C886-13548B093B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50653" y="136339"/>
            <a:ext cx="1235473" cy="1206052"/>
          </a:xfrm>
          <a:prstGeom prst="rect">
            <a:avLst/>
          </a:prstGeom>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F8474E48-D80B-49D7-9A39-9C8610FDE81A}"/>
              </a:ext>
            </a:extLst>
          </p:cNvPr>
          <p:cNvPicPr>
            <a:picLocks noChangeAspect="1"/>
          </p:cNvPicPr>
          <p:nvPr/>
        </p:nvPicPr>
        <p:blipFill>
          <a:blip r:embed="rId8"/>
          <a:stretch>
            <a:fillRect/>
          </a:stretch>
        </p:blipFill>
        <p:spPr>
          <a:xfrm>
            <a:off x="838200" y="1257300"/>
            <a:ext cx="16572384" cy="7924800"/>
          </a:xfrm>
          <a:prstGeom prst="rect">
            <a:avLst/>
          </a:prstGeom>
        </p:spPr>
      </p:pic>
    </p:spTree>
    <p:extLst>
      <p:ext uri="{BB962C8B-B14F-4D97-AF65-F5344CB8AC3E}">
        <p14:creationId xmlns:p14="http://schemas.microsoft.com/office/powerpoint/2010/main" val="4235598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6CEC9-CAC7-F27C-DB06-AB2D72B893E1}"/>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6B6FA87F-4308-6368-26B8-8DFDB1ED80B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0894642E-E8D9-4DC5-922B-6B976F6B4D0A}"/>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435EA56D-4C88-4CA6-C753-4B68D089C691}"/>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2CDADBA-BF66-53B0-413F-952622612224}"/>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4F14DF1A-E3D1-59F3-23AD-E857B0492C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89580F59-CEA4-29A7-16F5-335ECC5A3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C6C3CC2C-3B42-4D15-535E-CF2BD9EFE019}"/>
              </a:ext>
            </a:extLst>
          </p:cNvPr>
          <p:cNvSpPr/>
          <p:nvPr/>
        </p:nvSpPr>
        <p:spPr>
          <a:xfrm>
            <a:off x="3697884" y="55441"/>
            <a:ext cx="7960716" cy="10033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latin typeface="Arial" panose="020B0604020202020204" pitchFamily="34" charset="0"/>
                <a:cs typeface="Arial" panose="020B0604020202020204" pitchFamily="34" charset="0"/>
              </a:rPr>
              <a:t>III. KẾT LUẬN VÀ HƯỚNG PHÁT TRIỂN</a:t>
            </a:r>
          </a:p>
        </p:txBody>
      </p:sp>
      <p:sp>
        <p:nvSpPr>
          <p:cNvPr id="10" name="Rectangle: Rounded Corners 9">
            <a:extLst>
              <a:ext uri="{FF2B5EF4-FFF2-40B4-BE49-F238E27FC236}">
                <a16:creationId xmlns:a16="http://schemas.microsoft.com/office/drawing/2014/main" id="{F215E7AB-A7E2-4F43-8D40-4EC3C4C8C2DD}"/>
              </a:ext>
            </a:extLst>
          </p:cNvPr>
          <p:cNvSpPr/>
          <p:nvPr/>
        </p:nvSpPr>
        <p:spPr>
          <a:xfrm>
            <a:off x="11770716" y="55441"/>
            <a:ext cx="3316884" cy="10033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latin typeface="Arial" panose="020B0604020202020204" pitchFamily="34" charset="0"/>
                <a:cs typeface="Arial" panose="020B0604020202020204" pitchFamily="34" charset="0"/>
              </a:rPr>
              <a:t>III.1. KẾT LUẬN</a:t>
            </a:r>
          </a:p>
        </p:txBody>
      </p:sp>
      <p:sp>
        <p:nvSpPr>
          <p:cNvPr id="13" name="Rectangle 12">
            <a:extLst>
              <a:ext uri="{FF2B5EF4-FFF2-40B4-BE49-F238E27FC236}">
                <a16:creationId xmlns:a16="http://schemas.microsoft.com/office/drawing/2014/main" id="{37CEF9FB-0F38-87AE-2906-B48F05899BF0}"/>
              </a:ext>
            </a:extLst>
          </p:cNvPr>
          <p:cNvSpPr/>
          <p:nvPr/>
        </p:nvSpPr>
        <p:spPr>
          <a:xfrm>
            <a:off x="457200" y="1943100"/>
            <a:ext cx="17602200" cy="7543800"/>
          </a:xfrm>
          <a:prstGeom prst="rect">
            <a:avLst/>
          </a:prstGeom>
          <a:solidFill>
            <a:schemeClr val="accent1">
              <a:lumMod val="20000"/>
              <a:lumOff val="80000"/>
            </a:schemeClr>
          </a:solidFill>
          <a:ln>
            <a:solidFill>
              <a:srgbClr val="FF0000"/>
            </a:solidFill>
          </a:ln>
          <a:effectLst>
            <a:glow rad="228600">
              <a:schemeClr val="accent5">
                <a:satMod val="175000"/>
                <a:alpha val="40000"/>
              </a:schemeClr>
            </a:glo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C6932A9-8800-7E21-FD42-5CF5351CE6D6}"/>
              </a:ext>
            </a:extLst>
          </p:cNvPr>
          <p:cNvSpPr txBox="1"/>
          <p:nvPr/>
        </p:nvSpPr>
        <p:spPr>
          <a:xfrm>
            <a:off x="609600" y="2095500"/>
            <a:ext cx="17297400" cy="8112670"/>
          </a:xfrm>
          <a:prstGeom prst="rect">
            <a:avLst/>
          </a:prstGeom>
          <a:noFill/>
        </p:spPr>
        <p:txBody>
          <a:bodyPr wrap="square">
            <a:spAutoFit/>
          </a:bodyPr>
          <a:lstStyle/>
          <a:p>
            <a:pPr marL="457200" indent="-457200" algn="just">
              <a:lnSpc>
                <a:spcPct val="150000"/>
              </a:lnSpc>
              <a:buFont typeface="Wingdings" panose="05000000000000000000" pitchFamily="2" charset="2"/>
              <a:buChar char="q"/>
            </a:pPr>
            <a:r>
              <a:rPr lang="vi-VN" sz="4400" b="0" i="0">
                <a:solidFill>
                  <a:srgbClr val="000000"/>
                </a:solidFill>
                <a:effectLst/>
                <a:latin typeface="TimesNewRomanPSMT"/>
              </a:rPr>
              <a:t>Sau quá trình mô phỏng hoạt động</a:t>
            </a:r>
            <a:r>
              <a:rPr lang="en-US" sz="4400" b="0" i="0">
                <a:solidFill>
                  <a:srgbClr val="000000"/>
                </a:solidFill>
                <a:effectLst/>
                <a:latin typeface="TimesNewRomanPSMT"/>
              </a:rPr>
              <a:t> </a:t>
            </a:r>
            <a:r>
              <a:rPr lang="vi-VN" sz="4400" b="0" i="0">
                <a:solidFill>
                  <a:srgbClr val="000000"/>
                </a:solidFill>
                <a:effectLst/>
                <a:latin typeface="TimesNewRomanPSMT"/>
              </a:rPr>
              <a:t>về các thông số như công suất tiêu thụ, độ trễ tín hiệu</a:t>
            </a:r>
            <a:r>
              <a:rPr lang="en-US" sz="4400" b="0" i="0">
                <a:solidFill>
                  <a:srgbClr val="000000"/>
                </a:solidFill>
                <a:effectLst/>
                <a:latin typeface="TimesNewRomanPSMT"/>
              </a:rPr>
              <a:t> của các khối. </a:t>
            </a:r>
          </a:p>
          <a:p>
            <a:pPr marL="457200" indent="-457200" algn="just">
              <a:lnSpc>
                <a:spcPct val="150000"/>
              </a:lnSpc>
              <a:buFont typeface="Wingdings" panose="05000000000000000000" pitchFamily="2" charset="2"/>
              <a:buChar char="q"/>
            </a:pPr>
            <a:r>
              <a:rPr lang="en-US" sz="4400" b="0" i="0">
                <a:solidFill>
                  <a:srgbClr val="000000"/>
                </a:solidFill>
                <a:effectLst/>
                <a:latin typeface="TimesNewRomanPSMT"/>
              </a:rPr>
              <a:t>Nhóm đã tiến hành thiết kế bộ nhớ 6T truyền thống 1bit hoàn chỉnh</a:t>
            </a:r>
            <a:r>
              <a:rPr lang="vi-VN" sz="4400" b="0" i="0">
                <a:solidFill>
                  <a:srgbClr val="000000"/>
                </a:solidFill>
                <a:effectLst/>
                <a:latin typeface="TimesNewRomanPSMT"/>
              </a:rPr>
              <a:t>. </a:t>
            </a:r>
            <a:endParaRPr lang="en-US" sz="4400" b="0" i="0">
              <a:solidFill>
                <a:srgbClr val="000000"/>
              </a:solidFill>
              <a:effectLst/>
              <a:latin typeface="TimesNewRomanPSMT"/>
            </a:endParaRPr>
          </a:p>
          <a:p>
            <a:pPr marL="457200" indent="-457200" algn="just">
              <a:lnSpc>
                <a:spcPct val="150000"/>
              </a:lnSpc>
              <a:buFont typeface="Wingdings" panose="05000000000000000000" pitchFamily="2" charset="2"/>
              <a:buChar char="q"/>
            </a:pPr>
            <a:r>
              <a:rPr lang="vi-VN" sz="4400" b="0" i="0">
                <a:solidFill>
                  <a:srgbClr val="000000"/>
                </a:solidFill>
                <a:effectLst/>
                <a:latin typeface="TimesNewRomanPSMT"/>
              </a:rPr>
              <a:t>Ô nhớ nói riêng và bộ nhớ SRAM nói chung không chỉ hoạt động đúng với lý thuyết đề ra</a:t>
            </a:r>
            <a:r>
              <a:rPr lang="en-US" sz="4400" b="0" i="0">
                <a:solidFill>
                  <a:srgbClr val="000000"/>
                </a:solidFill>
                <a:effectLst/>
                <a:latin typeface="TimesNewRomanPSMT"/>
              </a:rPr>
              <a:t>. </a:t>
            </a:r>
          </a:p>
          <a:p>
            <a:pPr marL="457200" indent="-457200">
              <a:lnSpc>
                <a:spcPct val="150000"/>
              </a:lnSpc>
              <a:buFont typeface="Wingdings" panose="05000000000000000000" pitchFamily="2" charset="2"/>
              <a:buChar char="q"/>
            </a:pPr>
            <a:r>
              <a:rPr lang="vi-VN" sz="4400" b="0" i="0">
                <a:solidFill>
                  <a:srgbClr val="000000"/>
                </a:solidFill>
                <a:effectLst/>
                <a:latin typeface="TimesNewRomanPSMT"/>
              </a:rPr>
              <a:t>Tuy nhiên, bộ nhớ còn hạn chế là chiếm nhiều diện tích hơn </a:t>
            </a:r>
            <a:r>
              <a:rPr lang="en-US" sz="4400">
                <a:solidFill>
                  <a:srgbClr val="000000"/>
                </a:solidFill>
                <a:latin typeface="TimesNewRomanPSMT"/>
              </a:rPr>
              <a:t>khi layout mạch.</a:t>
            </a:r>
            <a:br>
              <a:rPr lang="vi-VN" sz="4400"/>
            </a:br>
            <a:endParaRPr lang="en-US" sz="4400"/>
          </a:p>
        </p:txBody>
      </p:sp>
      <p:pic>
        <p:nvPicPr>
          <p:cNvPr id="11" name="Picture 10">
            <a:extLst>
              <a:ext uri="{FF2B5EF4-FFF2-40B4-BE49-F238E27FC236}">
                <a16:creationId xmlns:a16="http://schemas.microsoft.com/office/drawing/2014/main" id="{D276E31D-A41A-96D6-96D2-FD3D2B74A3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77361" y="8194146"/>
            <a:ext cx="2053439" cy="2053439"/>
          </a:xfrm>
          <a:prstGeom prst="rect">
            <a:avLst/>
          </a:prstGeom>
          <a:effectLst>
            <a:innerShdw blurRad="63500" dist="50800" dir="16200000">
              <a:prstClr val="black">
                <a:alpha val="50000"/>
              </a:prstClr>
            </a:innerShdw>
          </a:effectLst>
        </p:spPr>
      </p:pic>
    </p:spTree>
    <p:extLst>
      <p:ext uri="{BB962C8B-B14F-4D97-AF65-F5344CB8AC3E}">
        <p14:creationId xmlns:p14="http://schemas.microsoft.com/office/powerpoint/2010/main" val="3532532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98D48-EE33-724E-B00C-054714180C1E}"/>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C1A33706-E376-0E06-F706-C3BF33F96C2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8ECF54FA-05AA-E770-C6B8-368A38642668}"/>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68D85600-20A9-834E-50D7-59B91C4212F7}"/>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4B1DA88-39EC-F619-E8DA-8D3533ABA0F2}"/>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A4C1E851-114C-CC8D-6550-3B1770EF6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878AED9-F2EA-5E00-F2D5-428E1C699100}"/>
              </a:ext>
            </a:extLst>
          </p:cNvPr>
          <p:cNvPicPr>
            <a:picLocks noChangeAspect="1"/>
          </p:cNvPicPr>
          <p:nvPr/>
        </p:nvPicPr>
        <p:blipFill>
          <a:blip r:embed="rId7"/>
          <a:stretch>
            <a:fillRect/>
          </a:stretch>
        </p:blipFill>
        <p:spPr>
          <a:xfrm>
            <a:off x="1253253" y="1177478"/>
            <a:ext cx="15967947" cy="9148555"/>
          </a:xfrm>
          <a:prstGeom prst="rect">
            <a:avLst/>
          </a:prstGeom>
        </p:spPr>
      </p:pic>
      <p:pic>
        <p:nvPicPr>
          <p:cNvPr id="7" name="Picture 6" descr="Điện Điện tử - Sư phạm Kỹ thuật Tp. HCM">
            <a:extLst>
              <a:ext uri="{FF2B5EF4-FFF2-40B4-BE49-F238E27FC236}">
                <a16:creationId xmlns:a16="http://schemas.microsoft.com/office/drawing/2014/main" id="{B7D09774-D33E-2171-ED3A-952CB038B4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C31136D-5DA3-14A4-16C4-AB646E2DC56C}"/>
              </a:ext>
            </a:extLst>
          </p:cNvPr>
          <p:cNvPicPr>
            <a:picLocks noChangeAspect="1"/>
          </p:cNvPicPr>
          <p:nvPr/>
        </p:nvPicPr>
        <p:blipFill>
          <a:blip r:embed="rId9"/>
          <a:stretch>
            <a:fillRect/>
          </a:stretch>
        </p:blipFill>
        <p:spPr>
          <a:xfrm>
            <a:off x="2133599" y="1203068"/>
            <a:ext cx="14020802" cy="8765694"/>
          </a:xfrm>
          <a:prstGeom prst="rect">
            <a:avLst/>
          </a:prstGeom>
        </p:spPr>
      </p:pic>
      <p:sp>
        <p:nvSpPr>
          <p:cNvPr id="9" name="Rectangle: Rounded Corners 8">
            <a:extLst>
              <a:ext uri="{FF2B5EF4-FFF2-40B4-BE49-F238E27FC236}">
                <a16:creationId xmlns:a16="http://schemas.microsoft.com/office/drawing/2014/main" id="{9B2868C5-F333-93CD-5E7F-27FEE6EC3375}"/>
              </a:ext>
            </a:extLst>
          </p:cNvPr>
          <p:cNvSpPr/>
          <p:nvPr/>
        </p:nvSpPr>
        <p:spPr>
          <a:xfrm>
            <a:off x="3697884" y="55441"/>
            <a:ext cx="7391400" cy="10033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latin typeface="Arial" panose="020B0604020202020204" pitchFamily="34" charset="0"/>
                <a:cs typeface="Arial" panose="020B0604020202020204" pitchFamily="34" charset="0"/>
              </a:rPr>
              <a:t>III. KẾT LUẬN VÀ HƯỚNG PHÁT TRIỂN</a:t>
            </a:r>
          </a:p>
        </p:txBody>
      </p:sp>
      <p:sp>
        <p:nvSpPr>
          <p:cNvPr id="11" name="Rectangle: Rounded Corners 10">
            <a:extLst>
              <a:ext uri="{FF2B5EF4-FFF2-40B4-BE49-F238E27FC236}">
                <a16:creationId xmlns:a16="http://schemas.microsoft.com/office/drawing/2014/main" id="{71435E1B-4F24-DC34-BC7C-077FDEF5685F}"/>
              </a:ext>
            </a:extLst>
          </p:cNvPr>
          <p:cNvSpPr/>
          <p:nvPr/>
        </p:nvSpPr>
        <p:spPr>
          <a:xfrm>
            <a:off x="11187330" y="55441"/>
            <a:ext cx="4723419" cy="10033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latin typeface="Arial" panose="020B0604020202020204" pitchFamily="34" charset="0"/>
                <a:cs typeface="Arial" panose="020B0604020202020204" pitchFamily="34" charset="0"/>
              </a:rPr>
              <a:t>III.2. HƯỚNG PHÁT TRIỂN</a:t>
            </a:r>
          </a:p>
        </p:txBody>
      </p:sp>
      <p:pic>
        <p:nvPicPr>
          <p:cNvPr id="8" name="Picture 7">
            <a:extLst>
              <a:ext uri="{FF2B5EF4-FFF2-40B4-BE49-F238E27FC236}">
                <a16:creationId xmlns:a16="http://schemas.microsoft.com/office/drawing/2014/main" id="{7E5DCCBB-B58B-FC39-086E-C5DE0C9F74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80" y="9055646"/>
            <a:ext cx="1235473" cy="120605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80956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0" y="0"/>
            <a:ext cx="18288000" cy="10274531"/>
          </a:xfrm>
          <a:custGeom>
            <a:avLst/>
            <a:gdLst/>
            <a:ahLst/>
            <a:cxnLst/>
            <a:rect l="l" t="t" r="r" b="b"/>
            <a:pathLst>
              <a:path w="18288000" h="10274531">
                <a:moveTo>
                  <a:pt x="0" y="0"/>
                </a:moveTo>
                <a:lnTo>
                  <a:pt x="18288000" y="0"/>
                </a:lnTo>
                <a:lnTo>
                  <a:pt x="18288000" y="10274531"/>
                </a:lnTo>
                <a:lnTo>
                  <a:pt x="0" y="102745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2"/>
          <p:cNvPicPr>
            <a:picLocks noChangeAspect="1"/>
          </p:cNvPicPr>
          <p:nvPr/>
        </p:nvPicPr>
        <p:blipFill>
          <a:blip r:embed="rId4"/>
          <a:srcRect/>
          <a:stretch>
            <a:fillRect/>
          </a:stretch>
        </p:blipFill>
        <p:spPr>
          <a:xfrm>
            <a:off x="14176110" y="-3415093"/>
            <a:ext cx="7283196" cy="8229600"/>
          </a:xfrm>
          <a:prstGeom prst="rect">
            <a:avLst/>
          </a:prstGeom>
        </p:spPr>
      </p:pic>
      <p:pic>
        <p:nvPicPr>
          <p:cNvPr id="3" name="Picture 3"/>
          <p:cNvPicPr>
            <a:picLocks noChangeAspect="1"/>
          </p:cNvPicPr>
          <p:nvPr/>
        </p:nvPicPr>
        <p:blipFill>
          <a:blip r:embed="rId5"/>
          <a:srcRect/>
          <a:stretch>
            <a:fillRect/>
          </a:stretch>
        </p:blipFill>
        <p:spPr>
          <a:xfrm rot="-5400000">
            <a:off x="-3395643" y="5114280"/>
            <a:ext cx="10550769" cy="8229600"/>
          </a:xfrm>
          <a:prstGeom prst="rect">
            <a:avLst/>
          </a:prstGeom>
        </p:spPr>
      </p:pic>
      <p:sp>
        <p:nvSpPr>
          <p:cNvPr id="5" name="TextBox 5"/>
          <p:cNvSpPr txBox="1"/>
          <p:nvPr/>
        </p:nvSpPr>
        <p:spPr>
          <a:xfrm rot="-155618">
            <a:off x="6234247" y="1238334"/>
            <a:ext cx="5714047" cy="4247317"/>
          </a:xfrm>
          <a:prstGeom prst="rect">
            <a:avLst/>
          </a:prstGeom>
        </p:spPr>
        <p:txBody>
          <a:bodyPr lIns="0" tIns="0" rIns="0" bIns="0" rtlCol="0" anchor="t">
            <a:spAutoFit/>
          </a:bodyPr>
          <a:lstStyle/>
          <a:p>
            <a:pPr algn="ctr"/>
            <a:r>
              <a:rPr lang="en-US" sz="13800" dirty="0">
                <a:solidFill>
                  <a:srgbClr val="FFFFFF"/>
                </a:solidFill>
                <a:latin typeface="Ink Free" panose="03080402000500000000" pitchFamily="66" charset="0"/>
                <a:ea typeface="Intro"/>
                <a:cs typeface="Intro"/>
                <a:sym typeface="Intro"/>
              </a:rPr>
              <a:t>Thanks for</a:t>
            </a:r>
          </a:p>
        </p:txBody>
      </p:sp>
      <p:sp>
        <p:nvSpPr>
          <p:cNvPr id="6" name="TextBox 6"/>
          <p:cNvSpPr txBox="1"/>
          <p:nvPr/>
        </p:nvSpPr>
        <p:spPr>
          <a:xfrm rot="-155618">
            <a:off x="4143534" y="5598824"/>
            <a:ext cx="10425040" cy="2281394"/>
          </a:xfrm>
          <a:prstGeom prst="rect">
            <a:avLst/>
          </a:prstGeom>
        </p:spPr>
        <p:txBody>
          <a:bodyPr lIns="0" tIns="0" rIns="0" bIns="0" rtlCol="0" anchor="t">
            <a:spAutoFit/>
          </a:bodyPr>
          <a:lstStyle/>
          <a:p>
            <a:pPr algn="ctr">
              <a:lnSpc>
                <a:spcPts val="16800"/>
              </a:lnSpc>
            </a:pPr>
            <a:r>
              <a:rPr lang="en-US" sz="17300" b="1" dirty="0">
                <a:solidFill>
                  <a:schemeClr val="bg1"/>
                </a:solidFill>
                <a:latin typeface="Ink Free" panose="03080402000500000000" pitchFamily="66" charset="0"/>
                <a:ea typeface="Intro"/>
                <a:cs typeface="Intro"/>
                <a:sym typeface="Intro"/>
              </a:rPr>
              <a:t>watching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EC8B7-9E33-0D12-CDE8-C9A84743D8B0}"/>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9236F523-4355-F088-7246-9E501D04110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B7A82250-5864-CFC0-1E52-049B5AF4D9AC}"/>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532EE21A-D154-566C-D516-EBE3D97E4C3F}"/>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1F2C0D83-A65E-36A9-20BF-46C0B9BBD4EA}"/>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64880126-585A-E25F-9B6D-093DF61D5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E21C0FC2-90D5-8361-11DD-A0926DCEDC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63C877-B119-BEC3-7569-7DE78FA886F6}"/>
              </a:ext>
            </a:extLst>
          </p:cNvPr>
          <p:cNvPicPr>
            <a:picLocks noChangeAspect="1"/>
          </p:cNvPicPr>
          <p:nvPr/>
        </p:nvPicPr>
        <p:blipFill>
          <a:blip r:embed="rId7"/>
          <a:stretch>
            <a:fillRect/>
          </a:stretch>
        </p:blipFill>
        <p:spPr>
          <a:xfrm>
            <a:off x="3861167" y="6204562"/>
            <a:ext cx="10304986" cy="3937922"/>
          </a:xfrm>
          <a:prstGeom prst="rect">
            <a:avLst/>
          </a:prstGeom>
        </p:spPr>
      </p:pic>
      <p:pic>
        <p:nvPicPr>
          <p:cNvPr id="11" name="Picture 10">
            <a:extLst>
              <a:ext uri="{FF2B5EF4-FFF2-40B4-BE49-F238E27FC236}">
                <a16:creationId xmlns:a16="http://schemas.microsoft.com/office/drawing/2014/main" id="{A7EF722A-D7E5-EDE3-5243-7C6F1D12B80B}"/>
              </a:ext>
            </a:extLst>
          </p:cNvPr>
          <p:cNvPicPr>
            <a:picLocks noChangeAspect="1"/>
          </p:cNvPicPr>
          <p:nvPr/>
        </p:nvPicPr>
        <p:blipFill>
          <a:blip r:embed="rId8"/>
          <a:stretch>
            <a:fillRect/>
          </a:stretch>
        </p:blipFill>
        <p:spPr>
          <a:xfrm>
            <a:off x="4060498" y="876300"/>
            <a:ext cx="9906325" cy="5509306"/>
          </a:xfrm>
          <a:prstGeom prst="rect">
            <a:avLst/>
          </a:prstGeom>
        </p:spPr>
      </p:pic>
      <p:pic>
        <p:nvPicPr>
          <p:cNvPr id="14" name="Picture 13">
            <a:extLst>
              <a:ext uri="{FF2B5EF4-FFF2-40B4-BE49-F238E27FC236}">
                <a16:creationId xmlns:a16="http://schemas.microsoft.com/office/drawing/2014/main" id="{DEAE9A5E-67E2-EDC2-2D44-AC80A7E413C2}"/>
              </a:ext>
            </a:extLst>
          </p:cNvPr>
          <p:cNvPicPr>
            <a:picLocks noChangeAspect="1"/>
          </p:cNvPicPr>
          <p:nvPr/>
        </p:nvPicPr>
        <p:blipFill>
          <a:blip r:embed="rId9"/>
          <a:stretch>
            <a:fillRect/>
          </a:stretch>
        </p:blipFill>
        <p:spPr>
          <a:xfrm>
            <a:off x="13920249" y="876300"/>
            <a:ext cx="2701934" cy="3563899"/>
          </a:xfrm>
          <a:prstGeom prst="rect">
            <a:avLst/>
          </a:prstGeom>
        </p:spPr>
      </p:pic>
      <p:sp>
        <p:nvSpPr>
          <p:cNvPr id="8" name="Rectangle: Rounded Corners 7">
            <a:extLst>
              <a:ext uri="{FF2B5EF4-FFF2-40B4-BE49-F238E27FC236}">
                <a16:creationId xmlns:a16="http://schemas.microsoft.com/office/drawing/2014/main" id="{C0480E1E-131E-27D8-53BB-E26B07A6058F}"/>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GIẢI MÃ 5-32</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304999EA-8251-62BE-6C16-2C38AC347E6A}"/>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pic>
        <p:nvPicPr>
          <p:cNvPr id="13" name="Picture 12">
            <a:extLst>
              <a:ext uri="{FF2B5EF4-FFF2-40B4-BE49-F238E27FC236}">
                <a16:creationId xmlns:a16="http://schemas.microsoft.com/office/drawing/2014/main" id="{5F86D9F2-E6B8-5532-2B4B-AF5158F832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504217">
            <a:off x="15129368" y="6691958"/>
            <a:ext cx="2958234" cy="2958234"/>
          </a:xfrm>
          <a:prstGeom prst="rect">
            <a:avLst/>
          </a:prstGeom>
        </p:spPr>
      </p:pic>
    </p:spTree>
    <p:extLst>
      <p:ext uri="{BB962C8B-B14F-4D97-AF65-F5344CB8AC3E}">
        <p14:creationId xmlns:p14="http://schemas.microsoft.com/office/powerpoint/2010/main" val="791147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EC8B7-9E33-0D12-CDE8-C9A84743D8B0}"/>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9236F523-4355-F088-7246-9E501D04110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B7A82250-5864-CFC0-1E52-049B5AF4D9AC}"/>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532EE21A-D154-566C-D516-EBE3D97E4C3F}"/>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1F2C0D83-A65E-36A9-20BF-46C0B9BBD4EA}"/>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64880126-585A-E25F-9B6D-093DF61D5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E21C0FC2-90D5-8361-11DD-A0926DCEDC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C0480E1E-131E-27D8-53BB-E26B07A6058F}"/>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GIẢI MÃ 5-32</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304999EA-8251-62BE-6C16-2C38AC347E6A}"/>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pic>
        <p:nvPicPr>
          <p:cNvPr id="13" name="Picture 12">
            <a:extLst>
              <a:ext uri="{FF2B5EF4-FFF2-40B4-BE49-F238E27FC236}">
                <a16:creationId xmlns:a16="http://schemas.microsoft.com/office/drawing/2014/main" id="{5F86D9F2-E6B8-5532-2B4B-AF5158F832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04217">
            <a:off x="15129368" y="6691958"/>
            <a:ext cx="2958234" cy="2958234"/>
          </a:xfrm>
          <a:prstGeom prst="rect">
            <a:avLst/>
          </a:prstGeom>
        </p:spPr>
      </p:pic>
      <p:pic>
        <p:nvPicPr>
          <p:cNvPr id="12" name="Picture 11">
            <a:extLst>
              <a:ext uri="{FF2B5EF4-FFF2-40B4-BE49-F238E27FC236}">
                <a16:creationId xmlns:a16="http://schemas.microsoft.com/office/drawing/2014/main" id="{15AE4FD1-8A49-486A-B7DD-7968B6210315}"/>
              </a:ext>
            </a:extLst>
          </p:cNvPr>
          <p:cNvPicPr>
            <a:picLocks noChangeAspect="1"/>
          </p:cNvPicPr>
          <p:nvPr/>
        </p:nvPicPr>
        <p:blipFill>
          <a:blip r:embed="rId8"/>
          <a:stretch>
            <a:fillRect/>
          </a:stretch>
        </p:blipFill>
        <p:spPr>
          <a:xfrm>
            <a:off x="811490" y="1181100"/>
            <a:ext cx="8202170" cy="7668695"/>
          </a:xfrm>
          <a:prstGeom prst="rect">
            <a:avLst/>
          </a:prstGeom>
        </p:spPr>
      </p:pic>
      <p:pic>
        <p:nvPicPr>
          <p:cNvPr id="16" name="Picture 15">
            <a:extLst>
              <a:ext uri="{FF2B5EF4-FFF2-40B4-BE49-F238E27FC236}">
                <a16:creationId xmlns:a16="http://schemas.microsoft.com/office/drawing/2014/main" id="{1C533E57-4588-4179-836A-18FF801B3F61}"/>
              </a:ext>
            </a:extLst>
          </p:cNvPr>
          <p:cNvPicPr>
            <a:picLocks noChangeAspect="1"/>
          </p:cNvPicPr>
          <p:nvPr/>
        </p:nvPicPr>
        <p:blipFill>
          <a:blip r:embed="rId9"/>
          <a:stretch>
            <a:fillRect/>
          </a:stretch>
        </p:blipFill>
        <p:spPr>
          <a:xfrm>
            <a:off x="9561827" y="1181100"/>
            <a:ext cx="7046658" cy="4982111"/>
          </a:xfrm>
          <a:prstGeom prst="rect">
            <a:avLst/>
          </a:prstGeom>
        </p:spPr>
      </p:pic>
      <p:sp>
        <p:nvSpPr>
          <p:cNvPr id="17" name="Rectangle 16">
            <a:extLst>
              <a:ext uri="{FF2B5EF4-FFF2-40B4-BE49-F238E27FC236}">
                <a16:creationId xmlns:a16="http://schemas.microsoft.com/office/drawing/2014/main" id="{3EAA9CE0-A959-4FE5-8B93-1B5BE8A4100F}"/>
              </a:ext>
            </a:extLst>
          </p:cNvPr>
          <p:cNvSpPr/>
          <p:nvPr/>
        </p:nvSpPr>
        <p:spPr>
          <a:xfrm>
            <a:off x="1447062" y="8947178"/>
            <a:ext cx="6631584"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SCHEMATIC MẠCH GIẢI MÃ 2-4</a:t>
            </a:r>
          </a:p>
        </p:txBody>
      </p:sp>
      <p:sp>
        <p:nvSpPr>
          <p:cNvPr id="18" name="Rectangle 17">
            <a:extLst>
              <a:ext uri="{FF2B5EF4-FFF2-40B4-BE49-F238E27FC236}">
                <a16:creationId xmlns:a16="http://schemas.microsoft.com/office/drawing/2014/main" id="{01AD995E-6446-45DA-A79B-06767314EAD6}"/>
              </a:ext>
            </a:extLst>
          </p:cNvPr>
          <p:cNvSpPr/>
          <p:nvPr/>
        </p:nvSpPr>
        <p:spPr>
          <a:xfrm>
            <a:off x="10814837" y="6280851"/>
            <a:ext cx="3933029"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ĐÓNG GÓI MẠCH</a:t>
            </a:r>
          </a:p>
        </p:txBody>
      </p:sp>
    </p:spTree>
    <p:extLst>
      <p:ext uri="{BB962C8B-B14F-4D97-AF65-F5344CB8AC3E}">
        <p14:creationId xmlns:p14="http://schemas.microsoft.com/office/powerpoint/2010/main" val="368637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EC8B7-9E33-0D12-CDE8-C9A84743D8B0}"/>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9236F523-4355-F088-7246-9E501D04110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B7A82250-5864-CFC0-1E52-049B5AF4D9AC}"/>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532EE21A-D154-566C-D516-EBE3D97E4C3F}"/>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1F2C0D83-A65E-36A9-20BF-46C0B9BBD4EA}"/>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64880126-585A-E25F-9B6D-093DF61D5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E21C0FC2-90D5-8361-11DD-A0926DCEDC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C0480E1E-131E-27D8-53BB-E26B07A6058F}"/>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GIẢI MÃ 5-32</a:t>
            </a:r>
            <a:endParaRPr lang="vi-VN" sz="4000" b="1">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304999EA-8251-62BE-6C16-2C38AC347E6A}"/>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
        <p:nvSpPr>
          <p:cNvPr id="17" name="Rectangle 16">
            <a:extLst>
              <a:ext uri="{FF2B5EF4-FFF2-40B4-BE49-F238E27FC236}">
                <a16:creationId xmlns:a16="http://schemas.microsoft.com/office/drawing/2014/main" id="{3EAA9CE0-A959-4FE5-8B93-1B5BE8A4100F}"/>
              </a:ext>
            </a:extLst>
          </p:cNvPr>
          <p:cNvSpPr/>
          <p:nvPr/>
        </p:nvSpPr>
        <p:spPr>
          <a:xfrm>
            <a:off x="762000" y="9534317"/>
            <a:ext cx="6631584"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Check DRC pass</a:t>
            </a:r>
          </a:p>
        </p:txBody>
      </p:sp>
      <p:sp>
        <p:nvSpPr>
          <p:cNvPr id="18" name="Rectangle 17">
            <a:extLst>
              <a:ext uri="{FF2B5EF4-FFF2-40B4-BE49-F238E27FC236}">
                <a16:creationId xmlns:a16="http://schemas.microsoft.com/office/drawing/2014/main" id="{01AD995E-6446-45DA-A79B-06767314EAD6}"/>
              </a:ext>
            </a:extLst>
          </p:cNvPr>
          <p:cNvSpPr/>
          <p:nvPr/>
        </p:nvSpPr>
        <p:spPr>
          <a:xfrm>
            <a:off x="10633737" y="9534317"/>
            <a:ext cx="6744756" cy="7526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Check LVS pass</a:t>
            </a:r>
          </a:p>
        </p:txBody>
      </p:sp>
      <p:pic>
        <p:nvPicPr>
          <p:cNvPr id="9" name="Picture 8">
            <a:extLst>
              <a:ext uri="{FF2B5EF4-FFF2-40B4-BE49-F238E27FC236}">
                <a16:creationId xmlns:a16="http://schemas.microsoft.com/office/drawing/2014/main" id="{2F0174FD-4D7C-4EFD-A028-95144D08D961}"/>
              </a:ext>
            </a:extLst>
          </p:cNvPr>
          <p:cNvPicPr>
            <a:picLocks noChangeAspect="1"/>
          </p:cNvPicPr>
          <p:nvPr/>
        </p:nvPicPr>
        <p:blipFill>
          <a:blip r:embed="rId7"/>
          <a:stretch>
            <a:fillRect/>
          </a:stretch>
        </p:blipFill>
        <p:spPr>
          <a:xfrm>
            <a:off x="0" y="1042673"/>
            <a:ext cx="8098753" cy="8241996"/>
          </a:xfrm>
          <a:prstGeom prst="rect">
            <a:avLst/>
          </a:prstGeom>
        </p:spPr>
      </p:pic>
      <p:pic>
        <p:nvPicPr>
          <p:cNvPr id="11" name="Picture 10">
            <a:extLst>
              <a:ext uri="{FF2B5EF4-FFF2-40B4-BE49-F238E27FC236}">
                <a16:creationId xmlns:a16="http://schemas.microsoft.com/office/drawing/2014/main" id="{034E310D-244A-4EC7-8D1E-29379E55D146}"/>
              </a:ext>
            </a:extLst>
          </p:cNvPr>
          <p:cNvPicPr>
            <a:picLocks noChangeAspect="1"/>
          </p:cNvPicPr>
          <p:nvPr/>
        </p:nvPicPr>
        <p:blipFill>
          <a:blip r:embed="rId8"/>
          <a:stretch>
            <a:fillRect/>
          </a:stretch>
        </p:blipFill>
        <p:spPr>
          <a:xfrm>
            <a:off x="8094591" y="1042673"/>
            <a:ext cx="10162325" cy="8238228"/>
          </a:xfrm>
          <a:prstGeom prst="rect">
            <a:avLst/>
          </a:prstGeom>
        </p:spPr>
      </p:pic>
    </p:spTree>
    <p:extLst>
      <p:ext uri="{BB962C8B-B14F-4D97-AF65-F5344CB8AC3E}">
        <p14:creationId xmlns:p14="http://schemas.microsoft.com/office/powerpoint/2010/main" val="4105312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59CB-6C42-D7C5-4657-518EB3A567FF}"/>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85054ABF-5698-9854-302E-27965DC0BBA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26553D60-61BF-EB24-F045-901BB5A94C33}"/>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6BD24645-E7ED-20BA-45A8-F35660FEB522}"/>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BEEB1C5-9C44-B996-F651-684D9EA43823}"/>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169A1351-D7DE-4530-61CE-28106F351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CF9C433F-5912-54B9-74C2-D6ACF550F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D349D23-0C08-B012-373A-AECB5059D0C0}"/>
              </a:ext>
            </a:extLst>
          </p:cNvPr>
          <p:cNvPicPr>
            <a:picLocks noChangeAspect="1"/>
          </p:cNvPicPr>
          <p:nvPr/>
        </p:nvPicPr>
        <p:blipFill>
          <a:blip r:embed="rId7"/>
          <a:stretch>
            <a:fillRect/>
          </a:stretch>
        </p:blipFill>
        <p:spPr>
          <a:xfrm>
            <a:off x="112372" y="1173537"/>
            <a:ext cx="8717052" cy="5174079"/>
          </a:xfrm>
          <a:prstGeom prst="rect">
            <a:avLst/>
          </a:prstGeom>
        </p:spPr>
      </p:pic>
      <p:pic>
        <p:nvPicPr>
          <p:cNvPr id="12" name="Picture 11">
            <a:extLst>
              <a:ext uri="{FF2B5EF4-FFF2-40B4-BE49-F238E27FC236}">
                <a16:creationId xmlns:a16="http://schemas.microsoft.com/office/drawing/2014/main" id="{8465E8EE-9634-B50A-9C63-CC3C3B7EC573}"/>
              </a:ext>
            </a:extLst>
          </p:cNvPr>
          <p:cNvPicPr>
            <a:picLocks noChangeAspect="1"/>
          </p:cNvPicPr>
          <p:nvPr/>
        </p:nvPicPr>
        <p:blipFill>
          <a:blip r:embed="rId8"/>
          <a:stretch>
            <a:fillRect/>
          </a:stretch>
        </p:blipFill>
        <p:spPr>
          <a:xfrm>
            <a:off x="851089" y="6347616"/>
            <a:ext cx="7239618" cy="3503541"/>
          </a:xfrm>
          <a:prstGeom prst="rect">
            <a:avLst/>
          </a:prstGeom>
        </p:spPr>
      </p:pic>
      <p:pic>
        <p:nvPicPr>
          <p:cNvPr id="9" name="Picture 8">
            <a:extLst>
              <a:ext uri="{FF2B5EF4-FFF2-40B4-BE49-F238E27FC236}">
                <a16:creationId xmlns:a16="http://schemas.microsoft.com/office/drawing/2014/main" id="{02497C2C-FD7D-79F1-FFF7-E82990FB17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04217">
            <a:off x="15129368" y="7108069"/>
            <a:ext cx="2958234" cy="2958234"/>
          </a:xfrm>
          <a:prstGeom prst="rect">
            <a:avLst/>
          </a:prstGeom>
        </p:spPr>
      </p:pic>
      <p:pic>
        <p:nvPicPr>
          <p:cNvPr id="14" name="Picture 13">
            <a:extLst>
              <a:ext uri="{FF2B5EF4-FFF2-40B4-BE49-F238E27FC236}">
                <a16:creationId xmlns:a16="http://schemas.microsoft.com/office/drawing/2014/main" id="{A696A5D2-563E-8808-9091-76FFE2B2A2F6}"/>
              </a:ext>
            </a:extLst>
          </p:cNvPr>
          <p:cNvPicPr>
            <a:picLocks noChangeAspect="1"/>
          </p:cNvPicPr>
          <p:nvPr/>
        </p:nvPicPr>
        <p:blipFill>
          <a:blip r:embed="rId10"/>
          <a:stretch>
            <a:fillRect/>
          </a:stretch>
        </p:blipFill>
        <p:spPr>
          <a:xfrm>
            <a:off x="8829424" y="1181100"/>
            <a:ext cx="9315836" cy="5422108"/>
          </a:xfrm>
          <a:prstGeom prst="rect">
            <a:avLst/>
          </a:prstGeom>
        </p:spPr>
      </p:pic>
      <p:sp>
        <p:nvSpPr>
          <p:cNvPr id="11" name="Rectangle: Rounded Corners 10">
            <a:extLst>
              <a:ext uri="{FF2B5EF4-FFF2-40B4-BE49-F238E27FC236}">
                <a16:creationId xmlns:a16="http://schemas.microsoft.com/office/drawing/2014/main" id="{626E72EE-FEA8-E72D-710A-22EB49C3D004}"/>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GIẢI MÃ 5-32</a:t>
            </a:r>
            <a:endParaRPr lang="vi-VN" sz="4000" b="1">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02A27CE7-9315-5890-84D2-5AB7EF009B85}"/>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Tree>
    <p:extLst>
      <p:ext uri="{BB962C8B-B14F-4D97-AF65-F5344CB8AC3E}">
        <p14:creationId xmlns:p14="http://schemas.microsoft.com/office/powerpoint/2010/main" val="3977838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22751-1E1C-8FB3-B86D-818F9A33A4C3}"/>
            </a:ext>
          </a:extLst>
        </p:cNvPr>
        <p:cNvGrpSpPr/>
        <p:nvPr/>
      </p:nvGrpSpPr>
      <p:grpSpPr>
        <a:xfrm>
          <a:off x="0" y="0"/>
          <a:ext cx="0" cy="0"/>
          <a:chOff x="0" y="0"/>
          <a:chExt cx="0" cy="0"/>
        </a:xfrm>
      </p:grpSpPr>
      <p:sp>
        <p:nvSpPr>
          <p:cNvPr id="5" name="Freeform 2">
            <a:extLst>
              <a:ext uri="{FF2B5EF4-FFF2-40B4-BE49-F238E27FC236}">
                <a16:creationId xmlns:a16="http://schemas.microsoft.com/office/drawing/2014/main" id="{7F444422-CD35-824A-6241-BBADEA97E31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grpSp>
        <p:nvGrpSpPr>
          <p:cNvPr id="2" name="Group 2">
            <a:extLst>
              <a:ext uri="{FF2B5EF4-FFF2-40B4-BE49-F238E27FC236}">
                <a16:creationId xmlns:a16="http://schemas.microsoft.com/office/drawing/2014/main" id="{E68844BA-A723-8194-8E38-62D76C91E5A5}"/>
              </a:ext>
            </a:extLst>
          </p:cNvPr>
          <p:cNvGrpSpPr/>
          <p:nvPr/>
        </p:nvGrpSpPr>
        <p:grpSpPr>
          <a:xfrm>
            <a:off x="-834676" y="2536195"/>
            <a:ext cx="19696672" cy="8241997"/>
            <a:chOff x="0" y="0"/>
            <a:chExt cx="26262229" cy="10989329"/>
          </a:xfrm>
        </p:grpSpPr>
        <p:sp>
          <p:nvSpPr>
            <p:cNvPr id="3" name="Freeform 3">
              <a:extLst>
                <a:ext uri="{FF2B5EF4-FFF2-40B4-BE49-F238E27FC236}">
                  <a16:creationId xmlns:a16="http://schemas.microsoft.com/office/drawing/2014/main" id="{0A761957-5B4B-A6EE-13F3-B1BB5C5044B1}"/>
                </a:ext>
              </a:extLst>
            </p:cNvPr>
            <p:cNvSpPr/>
            <p:nvPr/>
          </p:nvSpPr>
          <p:spPr>
            <a:xfrm flipH="1">
              <a:off x="15291216" y="0"/>
              <a:ext cx="10971013" cy="10989329"/>
            </a:xfrm>
            <a:custGeom>
              <a:avLst/>
              <a:gdLst/>
              <a:ahLst/>
              <a:cxnLst/>
              <a:rect l="l" t="t" r="r" b="b"/>
              <a:pathLst>
                <a:path w="10971013" h="10989329">
                  <a:moveTo>
                    <a:pt x="10971013" y="0"/>
                  </a:moveTo>
                  <a:lnTo>
                    <a:pt x="0" y="0"/>
                  </a:lnTo>
                  <a:lnTo>
                    <a:pt x="0" y="10989329"/>
                  </a:lnTo>
                  <a:lnTo>
                    <a:pt x="10971013" y="10989329"/>
                  </a:lnTo>
                  <a:lnTo>
                    <a:pt x="10971013"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35318991-D859-9203-4F09-813AFF4DEC95}"/>
                </a:ext>
              </a:extLst>
            </p:cNvPr>
            <p:cNvSpPr/>
            <p:nvPr/>
          </p:nvSpPr>
          <p:spPr>
            <a:xfrm>
              <a:off x="0" y="0"/>
              <a:ext cx="10971013" cy="10989329"/>
            </a:xfrm>
            <a:custGeom>
              <a:avLst/>
              <a:gdLst/>
              <a:ahLst/>
              <a:cxnLst/>
              <a:rect l="l" t="t" r="r" b="b"/>
              <a:pathLst>
                <a:path w="10971013" h="10989329">
                  <a:moveTo>
                    <a:pt x="0" y="0"/>
                  </a:moveTo>
                  <a:lnTo>
                    <a:pt x="10971013" y="0"/>
                  </a:lnTo>
                  <a:lnTo>
                    <a:pt x="10971013" y="10989329"/>
                  </a:lnTo>
                  <a:lnTo>
                    <a:pt x="0" y="10989329"/>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4">
            <a:extLst>
              <a:ext uri="{FF2B5EF4-FFF2-40B4-BE49-F238E27FC236}">
                <a16:creationId xmlns:a16="http://schemas.microsoft.com/office/drawing/2014/main" id="{D93843B9-98F5-E1F0-7BFD-16E2213F2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7" y="25302"/>
            <a:ext cx="3403988" cy="850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Điện Điện tử - Sư phạm Kỹ thuật Tp. HCM">
            <a:extLst>
              <a:ext uri="{FF2B5EF4-FFF2-40B4-BE49-F238E27FC236}">
                <a16:creationId xmlns:a16="http://schemas.microsoft.com/office/drawing/2014/main" id="{6854DC2D-6B41-9AE0-7CBB-E6215918E6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1200" y="25302"/>
            <a:ext cx="1035716" cy="8554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5320D4E-49CA-7CC1-6CA1-5864F56CE9BB}"/>
              </a:ext>
            </a:extLst>
          </p:cNvPr>
          <p:cNvPicPr>
            <a:picLocks noChangeAspect="1"/>
          </p:cNvPicPr>
          <p:nvPr/>
        </p:nvPicPr>
        <p:blipFill>
          <a:blip r:embed="rId7"/>
          <a:stretch>
            <a:fillRect/>
          </a:stretch>
        </p:blipFill>
        <p:spPr>
          <a:xfrm>
            <a:off x="32982" y="921505"/>
            <a:ext cx="7854763" cy="9329957"/>
          </a:xfrm>
          <a:prstGeom prst="rect">
            <a:avLst/>
          </a:prstGeom>
        </p:spPr>
      </p:pic>
      <p:pic>
        <p:nvPicPr>
          <p:cNvPr id="12" name="Picture 11">
            <a:extLst>
              <a:ext uri="{FF2B5EF4-FFF2-40B4-BE49-F238E27FC236}">
                <a16:creationId xmlns:a16="http://schemas.microsoft.com/office/drawing/2014/main" id="{D6FF90EC-A6E3-1EAA-AD5E-5055631D4703}"/>
              </a:ext>
            </a:extLst>
          </p:cNvPr>
          <p:cNvPicPr>
            <a:picLocks noChangeAspect="1"/>
          </p:cNvPicPr>
          <p:nvPr/>
        </p:nvPicPr>
        <p:blipFill>
          <a:blip r:embed="rId8"/>
          <a:stretch>
            <a:fillRect/>
          </a:stretch>
        </p:blipFill>
        <p:spPr>
          <a:xfrm>
            <a:off x="7817517" y="876300"/>
            <a:ext cx="10466976" cy="5715000"/>
          </a:xfrm>
          <a:prstGeom prst="rect">
            <a:avLst/>
          </a:prstGeom>
        </p:spPr>
      </p:pic>
      <p:pic>
        <p:nvPicPr>
          <p:cNvPr id="14" name="Picture 13">
            <a:extLst>
              <a:ext uri="{FF2B5EF4-FFF2-40B4-BE49-F238E27FC236}">
                <a16:creationId xmlns:a16="http://schemas.microsoft.com/office/drawing/2014/main" id="{FF1AFD0F-27CC-4F08-D1E0-C21273C214E2}"/>
              </a:ext>
            </a:extLst>
          </p:cNvPr>
          <p:cNvPicPr>
            <a:picLocks noChangeAspect="1"/>
          </p:cNvPicPr>
          <p:nvPr/>
        </p:nvPicPr>
        <p:blipFill>
          <a:blip r:embed="rId9"/>
          <a:stretch>
            <a:fillRect/>
          </a:stretch>
        </p:blipFill>
        <p:spPr>
          <a:xfrm>
            <a:off x="7920727" y="6607806"/>
            <a:ext cx="7395473" cy="3681590"/>
          </a:xfrm>
          <a:prstGeom prst="rect">
            <a:avLst/>
          </a:prstGeom>
        </p:spPr>
      </p:pic>
      <p:sp>
        <p:nvSpPr>
          <p:cNvPr id="9" name="Rectangle: Rounded Corners 8">
            <a:extLst>
              <a:ext uri="{FF2B5EF4-FFF2-40B4-BE49-F238E27FC236}">
                <a16:creationId xmlns:a16="http://schemas.microsoft.com/office/drawing/2014/main" id="{25342174-B380-A490-457D-3F3C1BD41DEA}"/>
              </a:ext>
            </a:extLst>
          </p:cNvPr>
          <p:cNvSpPr/>
          <p:nvPr/>
        </p:nvSpPr>
        <p:spPr>
          <a:xfrm>
            <a:off x="9677400" y="101502"/>
            <a:ext cx="6172200" cy="774798"/>
          </a:xfrm>
          <a:prstGeom prst="roundRect">
            <a:avLst/>
          </a:prstGeom>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latin typeface="Arial" panose="020B0604020202020204" pitchFamily="34" charset="0"/>
                <a:cs typeface="Arial" panose="020B0604020202020204" pitchFamily="34" charset="0"/>
              </a:rPr>
              <a:t>II.1. </a:t>
            </a:r>
            <a:r>
              <a:rPr lang="en-US" sz="4000" b="1">
                <a:latin typeface="Arial" panose="020B0604020202020204" pitchFamily="34" charset="0"/>
                <a:cs typeface="Arial" panose="020B0604020202020204" pitchFamily="34" charset="0"/>
              </a:rPr>
              <a:t>MẠCH GIẢI MÃ 5-32</a:t>
            </a:r>
            <a:endParaRPr lang="vi-VN" sz="4000" b="1">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CE5065A0-B4D4-DBBA-DAB8-BC76757F2890}"/>
              </a:ext>
            </a:extLst>
          </p:cNvPr>
          <p:cNvSpPr/>
          <p:nvPr/>
        </p:nvSpPr>
        <p:spPr>
          <a:xfrm>
            <a:off x="3657600" y="89418"/>
            <a:ext cx="5868365" cy="786882"/>
          </a:xfrm>
          <a:prstGeom prst="roundRect">
            <a:avLst/>
          </a:prstGeom>
          <a:solidFill>
            <a:schemeClr val="accent4">
              <a:lumMod val="75000"/>
            </a:schemeClr>
          </a:solidFill>
          <a:ln>
            <a:solidFill>
              <a:schemeClr val="accent1">
                <a:lumMod val="60000"/>
                <a:lumOff val="40000"/>
              </a:schemeClr>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latin typeface="Arial" panose="020B0604020202020204" pitchFamily="34" charset="0"/>
                <a:cs typeface="Arial" panose="020B0604020202020204" pitchFamily="34" charset="0"/>
              </a:rPr>
              <a:t>II. </a:t>
            </a:r>
            <a:r>
              <a:rPr lang="vi-VN" sz="4000" b="1">
                <a:latin typeface="Arial" panose="020B0604020202020204" pitchFamily="34" charset="0"/>
                <a:cs typeface="Arial" panose="020B0604020202020204" pitchFamily="34" charset="0"/>
              </a:rPr>
              <a:t>THIẾT KẾ CÁC KHỐI</a:t>
            </a:r>
          </a:p>
        </p:txBody>
      </p:sp>
    </p:spTree>
    <p:extLst>
      <p:ext uri="{BB962C8B-B14F-4D97-AF65-F5344CB8AC3E}">
        <p14:creationId xmlns:p14="http://schemas.microsoft.com/office/powerpoint/2010/main" val="1871596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2541</TotalTime>
  <Words>1852</Words>
  <Application>Microsoft Office PowerPoint</Application>
  <PresentationFormat>Custom</PresentationFormat>
  <Paragraphs>185</Paragraphs>
  <Slides>47</Slides>
  <Notes>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47</vt:i4>
      </vt:variant>
    </vt:vector>
  </HeadingPairs>
  <TitlesOfParts>
    <vt:vector size="62" baseType="lpstr">
      <vt:lpstr>Montserrat Ultra-Bold</vt:lpstr>
      <vt:lpstr>Calibri</vt:lpstr>
      <vt:lpstr>CambriaMath</vt:lpstr>
      <vt:lpstr>Intro</vt:lpstr>
      <vt:lpstr>Times New Roman</vt:lpstr>
      <vt:lpstr>Telegraf</vt:lpstr>
      <vt:lpstr>Cambria Math</vt:lpstr>
      <vt:lpstr>Poppins Semi-Bold</vt:lpstr>
      <vt:lpstr>Ink Free</vt:lpstr>
      <vt:lpstr>TimesNewRomanPSMT</vt:lpstr>
      <vt:lpstr>Montserrat Semi-Bold</vt:lpstr>
      <vt:lpstr>Arial</vt:lpstr>
      <vt:lpstr>Wingdings</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Teal and White Simple Water and Climate Presentation</dc:title>
  <cp:lastModifiedBy>Phạm Quang Hợp</cp:lastModifiedBy>
  <cp:revision>50</cp:revision>
  <dcterms:created xsi:type="dcterms:W3CDTF">2006-08-16T00:00:00Z</dcterms:created>
  <dcterms:modified xsi:type="dcterms:W3CDTF">2025-09-02T07:12:55Z</dcterms:modified>
  <dc:identifier>DAGWCTHX95E</dc:identifier>
</cp:coreProperties>
</file>